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57" r:id="rId3"/>
  </p:sldIdLst>
  <p:sldSz cx="12801600" cy="9601200" type="A3"/>
  <p:notesSz cx="6797675" cy="9926638"/>
  <p:defaultTextStyle>
    <a:defPPr>
      <a:defRPr lang="ru-RU"/>
    </a:defPPr>
    <a:lvl1pPr marL="0" algn="l" defTabSz="1279930" rtl="0" eaLnBrk="1" latinLnBrk="0" hangingPunct="1">
      <a:defRPr sz="2500" kern="1200">
        <a:solidFill>
          <a:schemeClr val="tx1"/>
        </a:solidFill>
        <a:latin typeface="+mn-lt"/>
        <a:ea typeface="+mn-ea"/>
        <a:cs typeface="+mn-cs"/>
      </a:defRPr>
    </a:lvl1pPr>
    <a:lvl2pPr marL="639965" algn="l" defTabSz="1279930" rtl="0" eaLnBrk="1" latinLnBrk="0" hangingPunct="1">
      <a:defRPr sz="2500" kern="1200">
        <a:solidFill>
          <a:schemeClr val="tx1"/>
        </a:solidFill>
        <a:latin typeface="+mn-lt"/>
        <a:ea typeface="+mn-ea"/>
        <a:cs typeface="+mn-cs"/>
      </a:defRPr>
    </a:lvl2pPr>
    <a:lvl3pPr marL="1279930" algn="l" defTabSz="1279930" rtl="0" eaLnBrk="1" latinLnBrk="0" hangingPunct="1">
      <a:defRPr sz="2500" kern="1200">
        <a:solidFill>
          <a:schemeClr val="tx1"/>
        </a:solidFill>
        <a:latin typeface="+mn-lt"/>
        <a:ea typeface="+mn-ea"/>
        <a:cs typeface="+mn-cs"/>
      </a:defRPr>
    </a:lvl3pPr>
    <a:lvl4pPr marL="1919894" algn="l" defTabSz="1279930" rtl="0" eaLnBrk="1" latinLnBrk="0" hangingPunct="1">
      <a:defRPr sz="2500" kern="1200">
        <a:solidFill>
          <a:schemeClr val="tx1"/>
        </a:solidFill>
        <a:latin typeface="+mn-lt"/>
        <a:ea typeface="+mn-ea"/>
        <a:cs typeface="+mn-cs"/>
      </a:defRPr>
    </a:lvl4pPr>
    <a:lvl5pPr marL="2559858" algn="l" defTabSz="1279930" rtl="0" eaLnBrk="1" latinLnBrk="0" hangingPunct="1">
      <a:defRPr sz="2500" kern="1200">
        <a:solidFill>
          <a:schemeClr val="tx1"/>
        </a:solidFill>
        <a:latin typeface="+mn-lt"/>
        <a:ea typeface="+mn-ea"/>
        <a:cs typeface="+mn-cs"/>
      </a:defRPr>
    </a:lvl5pPr>
    <a:lvl6pPr marL="3199822" algn="l" defTabSz="1279930" rtl="0" eaLnBrk="1" latinLnBrk="0" hangingPunct="1">
      <a:defRPr sz="2500" kern="1200">
        <a:solidFill>
          <a:schemeClr val="tx1"/>
        </a:solidFill>
        <a:latin typeface="+mn-lt"/>
        <a:ea typeface="+mn-ea"/>
        <a:cs typeface="+mn-cs"/>
      </a:defRPr>
    </a:lvl6pPr>
    <a:lvl7pPr marL="3839787" algn="l" defTabSz="1279930" rtl="0" eaLnBrk="1" latinLnBrk="0" hangingPunct="1">
      <a:defRPr sz="2500" kern="1200">
        <a:solidFill>
          <a:schemeClr val="tx1"/>
        </a:solidFill>
        <a:latin typeface="+mn-lt"/>
        <a:ea typeface="+mn-ea"/>
        <a:cs typeface="+mn-cs"/>
      </a:defRPr>
    </a:lvl7pPr>
    <a:lvl8pPr marL="4479752" algn="l" defTabSz="1279930" rtl="0" eaLnBrk="1" latinLnBrk="0" hangingPunct="1">
      <a:defRPr sz="2500" kern="1200">
        <a:solidFill>
          <a:schemeClr val="tx1"/>
        </a:solidFill>
        <a:latin typeface="+mn-lt"/>
        <a:ea typeface="+mn-ea"/>
        <a:cs typeface="+mn-cs"/>
      </a:defRPr>
    </a:lvl8pPr>
    <a:lvl9pPr marL="5119717" algn="l" defTabSz="1279930"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CC"/>
    <a:srgbClr val="0394ED"/>
    <a:srgbClr val="36AEA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5904" autoAdjust="0"/>
    <p:restoredTop sz="94660" autoAdjust="0"/>
  </p:normalViewPr>
  <p:slideViewPr>
    <p:cSldViewPr snapToGrid="0" showGuides="1">
      <p:cViewPr>
        <p:scale>
          <a:sx n="90" d="100"/>
          <a:sy n="90" d="100"/>
        </p:scale>
        <p:origin x="-566" y="811"/>
      </p:cViewPr>
      <p:guideLst>
        <p:guide orient="horz" pos="3022"/>
        <p:guide pos="4032"/>
      </p:guideLst>
    </p:cSldViewPr>
  </p:slideViewPr>
  <p:outlineViewPr>
    <p:cViewPr>
      <p:scale>
        <a:sx n="33" d="100"/>
        <a:sy n="33" d="100"/>
      </p:scale>
      <p:origin x="0" y="0"/>
    </p:cViewPr>
  </p:outlineViewPr>
  <p:notesTextViewPr>
    <p:cViewPr>
      <p:scale>
        <a:sx n="100" d="100"/>
        <a:sy n="100" d="100"/>
      </p:scale>
      <p:origin x="0" y="0"/>
    </p:cViewPr>
  </p:notesTextViewPr>
  <p:gridSpacing cx="1843430400" cy="18434304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0120" y="2982597"/>
            <a:ext cx="10881360" cy="205803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39965" indent="0" algn="ctr">
              <a:buNone/>
              <a:defRPr>
                <a:solidFill>
                  <a:schemeClr val="tx1">
                    <a:tint val="75000"/>
                  </a:schemeClr>
                </a:solidFill>
              </a:defRPr>
            </a:lvl2pPr>
            <a:lvl3pPr marL="1279930" indent="0" algn="ctr">
              <a:buNone/>
              <a:defRPr>
                <a:solidFill>
                  <a:schemeClr val="tx1">
                    <a:tint val="75000"/>
                  </a:schemeClr>
                </a:solidFill>
              </a:defRPr>
            </a:lvl3pPr>
            <a:lvl4pPr marL="1919894" indent="0" algn="ctr">
              <a:buNone/>
              <a:defRPr>
                <a:solidFill>
                  <a:schemeClr val="tx1">
                    <a:tint val="75000"/>
                  </a:schemeClr>
                </a:solidFill>
              </a:defRPr>
            </a:lvl4pPr>
            <a:lvl5pPr marL="2559858" indent="0" algn="ctr">
              <a:buNone/>
              <a:defRPr>
                <a:solidFill>
                  <a:schemeClr val="tx1">
                    <a:tint val="75000"/>
                  </a:schemeClr>
                </a:solidFill>
              </a:defRPr>
            </a:lvl5pPr>
            <a:lvl6pPr marL="3199822" indent="0" algn="ctr">
              <a:buNone/>
              <a:defRPr>
                <a:solidFill>
                  <a:schemeClr val="tx1">
                    <a:tint val="75000"/>
                  </a:schemeClr>
                </a:solidFill>
              </a:defRPr>
            </a:lvl6pPr>
            <a:lvl7pPr marL="3839787" indent="0" algn="ctr">
              <a:buNone/>
              <a:defRPr>
                <a:solidFill>
                  <a:schemeClr val="tx1">
                    <a:tint val="75000"/>
                  </a:schemeClr>
                </a:solidFill>
              </a:defRPr>
            </a:lvl7pPr>
            <a:lvl8pPr marL="4479752" indent="0" algn="ctr">
              <a:buNone/>
              <a:defRPr>
                <a:solidFill>
                  <a:schemeClr val="tx1">
                    <a:tint val="75000"/>
                  </a:schemeClr>
                </a:solidFill>
              </a:defRPr>
            </a:lvl8pPr>
            <a:lvl9pPr marL="5119717"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2994959" y="537845"/>
            <a:ext cx="4031615" cy="1147032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95668" y="537845"/>
            <a:ext cx="11885930" cy="1147032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239" y="6169662"/>
            <a:ext cx="10881360" cy="1906905"/>
          </a:xfrm>
        </p:spPr>
        <p:txBody>
          <a:bodyPr anchor="t"/>
          <a:lstStyle>
            <a:lvl1pPr algn="l">
              <a:defRPr sz="5600" b="1" cap="all"/>
            </a:lvl1pPr>
          </a:lstStyle>
          <a:p>
            <a:r>
              <a:rPr lang="ru-RU" smtClean="0"/>
              <a:t>Образец заголовка</a:t>
            </a:r>
            <a:endParaRPr lang="ru-RU"/>
          </a:p>
        </p:txBody>
      </p:sp>
      <p:sp>
        <p:nvSpPr>
          <p:cNvPr id="3" name="Текст 2"/>
          <p:cNvSpPr>
            <a:spLocks noGrp="1"/>
          </p:cNvSpPr>
          <p:nvPr>
            <p:ph type="body" idx="1"/>
          </p:nvPr>
        </p:nvSpPr>
        <p:spPr>
          <a:xfrm>
            <a:off x="1011239" y="4069400"/>
            <a:ext cx="10881360" cy="2100262"/>
          </a:xfrm>
        </p:spPr>
        <p:txBody>
          <a:bodyPr anchor="b"/>
          <a:lstStyle>
            <a:lvl1pPr marL="0" indent="0">
              <a:buNone/>
              <a:defRPr sz="2800">
                <a:solidFill>
                  <a:schemeClr val="tx1">
                    <a:tint val="75000"/>
                  </a:schemeClr>
                </a:solidFill>
              </a:defRPr>
            </a:lvl1pPr>
            <a:lvl2pPr marL="639965" indent="0">
              <a:buNone/>
              <a:defRPr sz="2500">
                <a:solidFill>
                  <a:schemeClr val="tx1">
                    <a:tint val="75000"/>
                  </a:schemeClr>
                </a:solidFill>
              </a:defRPr>
            </a:lvl2pPr>
            <a:lvl3pPr marL="1279930" indent="0">
              <a:buNone/>
              <a:defRPr sz="2100">
                <a:solidFill>
                  <a:schemeClr val="tx1">
                    <a:tint val="75000"/>
                  </a:schemeClr>
                </a:solidFill>
              </a:defRPr>
            </a:lvl3pPr>
            <a:lvl4pPr marL="1919894" indent="0">
              <a:buNone/>
              <a:defRPr sz="2000">
                <a:solidFill>
                  <a:schemeClr val="tx1">
                    <a:tint val="75000"/>
                  </a:schemeClr>
                </a:solidFill>
              </a:defRPr>
            </a:lvl4pPr>
            <a:lvl5pPr marL="2559858" indent="0">
              <a:buNone/>
              <a:defRPr sz="2000">
                <a:solidFill>
                  <a:schemeClr val="tx1">
                    <a:tint val="75000"/>
                  </a:schemeClr>
                </a:solidFill>
              </a:defRPr>
            </a:lvl5pPr>
            <a:lvl6pPr marL="3199822" indent="0">
              <a:buNone/>
              <a:defRPr sz="2000">
                <a:solidFill>
                  <a:schemeClr val="tx1">
                    <a:tint val="75000"/>
                  </a:schemeClr>
                </a:solidFill>
              </a:defRPr>
            </a:lvl6pPr>
            <a:lvl7pPr marL="3839787" indent="0">
              <a:buNone/>
              <a:defRPr sz="2000">
                <a:solidFill>
                  <a:schemeClr val="tx1">
                    <a:tint val="75000"/>
                  </a:schemeClr>
                </a:solidFill>
              </a:defRPr>
            </a:lvl7pPr>
            <a:lvl8pPr marL="4479752" indent="0">
              <a:buNone/>
              <a:defRPr sz="2000">
                <a:solidFill>
                  <a:schemeClr val="tx1">
                    <a:tint val="75000"/>
                  </a:schemeClr>
                </a:solidFill>
              </a:defRPr>
            </a:lvl8pPr>
            <a:lvl9pPr marL="5119717" indent="0">
              <a:buNone/>
              <a:defRPr sz="20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95669" y="3135948"/>
            <a:ext cx="7958773" cy="8872220"/>
          </a:xfrm>
        </p:spPr>
        <p:txBody>
          <a:bodyPr/>
          <a:lstStyle>
            <a:lvl1pPr>
              <a:defRPr sz="3900"/>
            </a:lvl1pPr>
            <a:lvl2pPr>
              <a:defRPr sz="3300"/>
            </a:lvl2pPr>
            <a:lvl3pPr>
              <a:defRPr sz="2800"/>
            </a:lvl3pPr>
            <a:lvl4pPr>
              <a:defRPr sz="2500"/>
            </a:lvl4pPr>
            <a:lvl5pPr>
              <a:defRPr sz="2500"/>
            </a:lvl5pPr>
            <a:lvl6pPr>
              <a:defRPr sz="2500"/>
            </a:lvl6pPr>
            <a:lvl7pPr>
              <a:defRPr sz="2500"/>
            </a:lvl7pPr>
            <a:lvl8pPr>
              <a:defRPr sz="2500"/>
            </a:lvl8pPr>
            <a:lvl9pPr>
              <a:defRPr sz="2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067801" y="3135948"/>
            <a:ext cx="7958773" cy="8872220"/>
          </a:xfrm>
        </p:spPr>
        <p:txBody>
          <a:bodyPr/>
          <a:lstStyle>
            <a:lvl1pPr>
              <a:defRPr sz="3900"/>
            </a:lvl1pPr>
            <a:lvl2pPr>
              <a:defRPr sz="3300"/>
            </a:lvl2pPr>
            <a:lvl3pPr>
              <a:defRPr sz="2800"/>
            </a:lvl3pPr>
            <a:lvl4pPr>
              <a:defRPr sz="2500"/>
            </a:lvl4pPr>
            <a:lvl5pPr>
              <a:defRPr sz="2500"/>
            </a:lvl5pPr>
            <a:lvl6pPr>
              <a:defRPr sz="2500"/>
            </a:lvl6pPr>
            <a:lvl7pPr>
              <a:defRPr sz="2500"/>
            </a:lvl7pPr>
            <a:lvl8pPr>
              <a:defRPr sz="2500"/>
            </a:lvl8pPr>
            <a:lvl9pPr>
              <a:defRPr sz="2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384493"/>
            <a:ext cx="11521440" cy="16002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40080" y="2149158"/>
            <a:ext cx="5656263" cy="895667"/>
          </a:xfrm>
        </p:spPr>
        <p:txBody>
          <a:bodyPr anchor="b"/>
          <a:lstStyle>
            <a:lvl1pPr marL="0" indent="0">
              <a:buNone/>
              <a:defRPr sz="3300" b="1"/>
            </a:lvl1pPr>
            <a:lvl2pPr marL="639965" indent="0">
              <a:buNone/>
              <a:defRPr sz="2800" b="1"/>
            </a:lvl2pPr>
            <a:lvl3pPr marL="1279930" indent="0">
              <a:buNone/>
              <a:defRPr sz="2500" b="1"/>
            </a:lvl3pPr>
            <a:lvl4pPr marL="1919894" indent="0">
              <a:buNone/>
              <a:defRPr sz="2100" b="1"/>
            </a:lvl4pPr>
            <a:lvl5pPr marL="2559858" indent="0">
              <a:buNone/>
              <a:defRPr sz="2100" b="1"/>
            </a:lvl5pPr>
            <a:lvl6pPr marL="3199822" indent="0">
              <a:buNone/>
              <a:defRPr sz="2100" b="1"/>
            </a:lvl6pPr>
            <a:lvl7pPr marL="3839787" indent="0">
              <a:buNone/>
              <a:defRPr sz="2100" b="1"/>
            </a:lvl7pPr>
            <a:lvl8pPr marL="4479752" indent="0">
              <a:buNone/>
              <a:defRPr sz="2100" b="1"/>
            </a:lvl8pPr>
            <a:lvl9pPr marL="5119717" indent="0">
              <a:buNone/>
              <a:defRPr sz="2100" b="1"/>
            </a:lvl9pPr>
          </a:lstStyle>
          <a:p>
            <a:pPr lvl="0"/>
            <a:r>
              <a:rPr lang="ru-RU" smtClean="0"/>
              <a:t>Образец текста</a:t>
            </a:r>
          </a:p>
        </p:txBody>
      </p:sp>
      <p:sp>
        <p:nvSpPr>
          <p:cNvPr id="4" name="Содержимое 3"/>
          <p:cNvSpPr>
            <a:spLocks noGrp="1"/>
          </p:cNvSpPr>
          <p:nvPr>
            <p:ph sz="half" idx="2"/>
          </p:nvPr>
        </p:nvSpPr>
        <p:spPr>
          <a:xfrm>
            <a:off x="640080" y="3044825"/>
            <a:ext cx="5656263" cy="5531803"/>
          </a:xfrm>
        </p:spPr>
        <p:txBody>
          <a:bodyPr/>
          <a:lstStyle>
            <a:lvl1pPr>
              <a:defRPr sz="33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503036" y="2149158"/>
            <a:ext cx="5658486" cy="895667"/>
          </a:xfrm>
        </p:spPr>
        <p:txBody>
          <a:bodyPr anchor="b"/>
          <a:lstStyle>
            <a:lvl1pPr marL="0" indent="0">
              <a:buNone/>
              <a:defRPr sz="3300" b="1"/>
            </a:lvl1pPr>
            <a:lvl2pPr marL="639965" indent="0">
              <a:buNone/>
              <a:defRPr sz="2800" b="1"/>
            </a:lvl2pPr>
            <a:lvl3pPr marL="1279930" indent="0">
              <a:buNone/>
              <a:defRPr sz="2500" b="1"/>
            </a:lvl3pPr>
            <a:lvl4pPr marL="1919894" indent="0">
              <a:buNone/>
              <a:defRPr sz="2100" b="1"/>
            </a:lvl4pPr>
            <a:lvl5pPr marL="2559858" indent="0">
              <a:buNone/>
              <a:defRPr sz="2100" b="1"/>
            </a:lvl5pPr>
            <a:lvl6pPr marL="3199822" indent="0">
              <a:buNone/>
              <a:defRPr sz="2100" b="1"/>
            </a:lvl6pPr>
            <a:lvl7pPr marL="3839787" indent="0">
              <a:buNone/>
              <a:defRPr sz="2100" b="1"/>
            </a:lvl7pPr>
            <a:lvl8pPr marL="4479752" indent="0">
              <a:buNone/>
              <a:defRPr sz="2100" b="1"/>
            </a:lvl8pPr>
            <a:lvl9pPr marL="5119717" indent="0">
              <a:buNone/>
              <a:defRPr sz="2100" b="1"/>
            </a:lvl9pPr>
          </a:lstStyle>
          <a:p>
            <a:pPr lvl="0"/>
            <a:r>
              <a:rPr lang="ru-RU" smtClean="0"/>
              <a:t>Образец текста</a:t>
            </a:r>
          </a:p>
        </p:txBody>
      </p:sp>
      <p:sp>
        <p:nvSpPr>
          <p:cNvPr id="6" name="Содержимое 5"/>
          <p:cNvSpPr>
            <a:spLocks noGrp="1"/>
          </p:cNvSpPr>
          <p:nvPr>
            <p:ph sz="quarter" idx="4"/>
          </p:nvPr>
        </p:nvSpPr>
        <p:spPr>
          <a:xfrm>
            <a:off x="6503036" y="3044825"/>
            <a:ext cx="5658486" cy="5531803"/>
          </a:xfrm>
        </p:spPr>
        <p:txBody>
          <a:bodyPr/>
          <a:lstStyle>
            <a:lvl1pPr>
              <a:defRPr sz="33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1" y="382270"/>
            <a:ext cx="4211639" cy="1626870"/>
          </a:xfrm>
        </p:spPr>
        <p:txBody>
          <a:bodyPr anchor="b"/>
          <a:lstStyle>
            <a:lvl1pPr algn="l">
              <a:defRPr sz="2800" b="1"/>
            </a:lvl1pPr>
          </a:lstStyle>
          <a:p>
            <a:r>
              <a:rPr lang="ru-RU" smtClean="0"/>
              <a:t>Образец заголовка</a:t>
            </a:r>
            <a:endParaRPr lang="ru-RU"/>
          </a:p>
        </p:txBody>
      </p:sp>
      <p:sp>
        <p:nvSpPr>
          <p:cNvPr id="3" name="Содержимое 2"/>
          <p:cNvSpPr>
            <a:spLocks noGrp="1"/>
          </p:cNvSpPr>
          <p:nvPr>
            <p:ph idx="1"/>
          </p:nvPr>
        </p:nvSpPr>
        <p:spPr>
          <a:xfrm>
            <a:off x="5005071" y="382272"/>
            <a:ext cx="7156450" cy="8194358"/>
          </a:xfrm>
        </p:spPr>
        <p:txBody>
          <a:bodyPr/>
          <a:lstStyle>
            <a:lvl1pPr>
              <a:defRPr sz="4500"/>
            </a:lvl1pPr>
            <a:lvl2pPr>
              <a:defRPr sz="3900"/>
            </a:lvl2pPr>
            <a:lvl3pPr>
              <a:defRPr sz="3300"/>
            </a:lvl3pPr>
            <a:lvl4pPr>
              <a:defRPr sz="2800"/>
            </a:lvl4pPr>
            <a:lvl5pPr>
              <a:defRPr sz="2800"/>
            </a:lvl5pPr>
            <a:lvl6pPr>
              <a:defRPr sz="2800"/>
            </a:lvl6pPr>
            <a:lvl7pPr>
              <a:defRPr sz="2800"/>
            </a:lvl7pPr>
            <a:lvl8pPr>
              <a:defRPr sz="2800"/>
            </a:lvl8pPr>
            <a:lvl9pPr>
              <a:defRPr sz="2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40081" y="2009142"/>
            <a:ext cx="4211639" cy="6567488"/>
          </a:xfrm>
        </p:spPr>
        <p:txBody>
          <a:bodyPr/>
          <a:lstStyle>
            <a:lvl1pPr marL="0" indent="0">
              <a:buNone/>
              <a:defRPr sz="2000"/>
            </a:lvl1pPr>
            <a:lvl2pPr marL="639965" indent="0">
              <a:buNone/>
              <a:defRPr sz="1700"/>
            </a:lvl2pPr>
            <a:lvl3pPr marL="1279930" indent="0">
              <a:buNone/>
              <a:defRPr sz="1300"/>
            </a:lvl3pPr>
            <a:lvl4pPr marL="1919894" indent="0">
              <a:buNone/>
              <a:defRPr sz="1300"/>
            </a:lvl4pPr>
            <a:lvl5pPr marL="2559858" indent="0">
              <a:buNone/>
              <a:defRPr sz="1300"/>
            </a:lvl5pPr>
            <a:lvl6pPr marL="3199822" indent="0">
              <a:buNone/>
              <a:defRPr sz="1300"/>
            </a:lvl6pPr>
            <a:lvl7pPr marL="3839787" indent="0">
              <a:buNone/>
              <a:defRPr sz="1300"/>
            </a:lvl7pPr>
            <a:lvl8pPr marL="4479752" indent="0">
              <a:buNone/>
              <a:defRPr sz="1300"/>
            </a:lvl8pPr>
            <a:lvl9pPr marL="5119717" indent="0">
              <a:buNone/>
              <a:defRPr sz="1300"/>
            </a:lvl9pPr>
          </a:lstStyle>
          <a:p>
            <a:pPr lvl="0"/>
            <a:r>
              <a:rPr lang="ru-RU" smtClean="0"/>
              <a:t>Образец текста</a:t>
            </a:r>
          </a:p>
        </p:txBody>
      </p:sp>
      <p:sp>
        <p:nvSpPr>
          <p:cNvPr id="5" name="Дата 4"/>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9203" y="6720840"/>
            <a:ext cx="7680960" cy="793433"/>
          </a:xfrm>
        </p:spPr>
        <p:txBody>
          <a:bodyPr anchor="b"/>
          <a:lstStyle>
            <a:lvl1pPr algn="l">
              <a:defRPr sz="2800" b="1"/>
            </a:lvl1pPr>
          </a:lstStyle>
          <a:p>
            <a:r>
              <a:rPr lang="ru-RU" smtClean="0"/>
              <a:t>Образец заголовка</a:t>
            </a:r>
            <a:endParaRPr lang="ru-RU"/>
          </a:p>
        </p:txBody>
      </p:sp>
      <p:sp>
        <p:nvSpPr>
          <p:cNvPr id="3" name="Рисунок 2"/>
          <p:cNvSpPr>
            <a:spLocks noGrp="1"/>
          </p:cNvSpPr>
          <p:nvPr>
            <p:ph type="pic" idx="1"/>
          </p:nvPr>
        </p:nvSpPr>
        <p:spPr>
          <a:xfrm>
            <a:off x="2509203" y="857885"/>
            <a:ext cx="7680960" cy="5760720"/>
          </a:xfrm>
        </p:spPr>
        <p:txBody>
          <a:bodyPr/>
          <a:lstStyle>
            <a:lvl1pPr marL="0" indent="0">
              <a:buNone/>
              <a:defRPr sz="4500"/>
            </a:lvl1pPr>
            <a:lvl2pPr marL="639965" indent="0">
              <a:buNone/>
              <a:defRPr sz="3900"/>
            </a:lvl2pPr>
            <a:lvl3pPr marL="1279930" indent="0">
              <a:buNone/>
              <a:defRPr sz="3300"/>
            </a:lvl3pPr>
            <a:lvl4pPr marL="1919894" indent="0">
              <a:buNone/>
              <a:defRPr sz="2800"/>
            </a:lvl4pPr>
            <a:lvl5pPr marL="2559858" indent="0">
              <a:buNone/>
              <a:defRPr sz="2800"/>
            </a:lvl5pPr>
            <a:lvl6pPr marL="3199822" indent="0">
              <a:buNone/>
              <a:defRPr sz="2800"/>
            </a:lvl6pPr>
            <a:lvl7pPr marL="3839787" indent="0">
              <a:buNone/>
              <a:defRPr sz="2800"/>
            </a:lvl7pPr>
            <a:lvl8pPr marL="4479752" indent="0">
              <a:buNone/>
              <a:defRPr sz="2800"/>
            </a:lvl8pPr>
            <a:lvl9pPr marL="5119717" indent="0">
              <a:buNone/>
              <a:defRPr sz="2800"/>
            </a:lvl9pPr>
          </a:lstStyle>
          <a:p>
            <a:endParaRPr lang="ru-RU"/>
          </a:p>
        </p:txBody>
      </p:sp>
      <p:sp>
        <p:nvSpPr>
          <p:cNvPr id="4" name="Текст 3"/>
          <p:cNvSpPr>
            <a:spLocks noGrp="1"/>
          </p:cNvSpPr>
          <p:nvPr>
            <p:ph type="body" sz="half" idx="2"/>
          </p:nvPr>
        </p:nvSpPr>
        <p:spPr>
          <a:xfrm>
            <a:off x="2509203" y="7514273"/>
            <a:ext cx="7680960" cy="1126807"/>
          </a:xfrm>
        </p:spPr>
        <p:txBody>
          <a:bodyPr/>
          <a:lstStyle>
            <a:lvl1pPr marL="0" indent="0">
              <a:buNone/>
              <a:defRPr sz="2000"/>
            </a:lvl1pPr>
            <a:lvl2pPr marL="639965" indent="0">
              <a:buNone/>
              <a:defRPr sz="1700"/>
            </a:lvl2pPr>
            <a:lvl3pPr marL="1279930" indent="0">
              <a:buNone/>
              <a:defRPr sz="1300"/>
            </a:lvl3pPr>
            <a:lvl4pPr marL="1919894" indent="0">
              <a:buNone/>
              <a:defRPr sz="1300"/>
            </a:lvl4pPr>
            <a:lvl5pPr marL="2559858" indent="0">
              <a:buNone/>
              <a:defRPr sz="1300"/>
            </a:lvl5pPr>
            <a:lvl6pPr marL="3199822" indent="0">
              <a:buNone/>
              <a:defRPr sz="1300"/>
            </a:lvl6pPr>
            <a:lvl7pPr marL="3839787" indent="0">
              <a:buNone/>
              <a:defRPr sz="1300"/>
            </a:lvl7pPr>
            <a:lvl8pPr marL="4479752" indent="0">
              <a:buNone/>
              <a:defRPr sz="1300"/>
            </a:lvl8pPr>
            <a:lvl9pPr marL="5119717" indent="0">
              <a:buNone/>
              <a:defRPr sz="1300"/>
            </a:lvl9pPr>
          </a:lstStyle>
          <a:p>
            <a:pPr lvl="0"/>
            <a:r>
              <a:rPr lang="ru-RU" smtClean="0"/>
              <a:t>Образец текста</a:t>
            </a:r>
          </a:p>
        </p:txBody>
      </p:sp>
      <p:sp>
        <p:nvSpPr>
          <p:cNvPr id="5" name="Дата 4"/>
          <p:cNvSpPr>
            <a:spLocks noGrp="1"/>
          </p:cNvSpPr>
          <p:nvPr>
            <p:ph type="dt" sz="half" idx="10"/>
          </p:nvPr>
        </p:nvSpPr>
        <p:spPr/>
        <p:txBody>
          <a:bodyPr/>
          <a:lstStyle/>
          <a:p>
            <a:fld id="{C0992454-1C98-41AB-AF01-0F68EA0D0B88}" type="datetimeFigureOut">
              <a:rPr lang="ru-RU" smtClean="0"/>
              <a:pPr/>
              <a:t>23.07.2019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94300C-58B9-46D1-9A17-EDA9479F347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384493"/>
            <a:ext cx="11521440" cy="1600200"/>
          </a:xfrm>
          <a:prstGeom prst="rect">
            <a:avLst/>
          </a:prstGeom>
        </p:spPr>
        <p:txBody>
          <a:bodyPr vert="horz" lIns="127993" tIns="63997" rIns="127993" bIns="63997"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40080" y="2240282"/>
            <a:ext cx="11521440" cy="6336348"/>
          </a:xfrm>
          <a:prstGeom prst="rect">
            <a:avLst/>
          </a:prstGeom>
        </p:spPr>
        <p:txBody>
          <a:bodyPr vert="horz" lIns="127993" tIns="63997" rIns="127993" bIns="6399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40080" y="8898892"/>
            <a:ext cx="2987040" cy="511175"/>
          </a:xfrm>
          <a:prstGeom prst="rect">
            <a:avLst/>
          </a:prstGeom>
        </p:spPr>
        <p:txBody>
          <a:bodyPr vert="horz" lIns="127993" tIns="63997" rIns="127993" bIns="63997" rtlCol="0" anchor="ctr"/>
          <a:lstStyle>
            <a:lvl1pPr algn="l">
              <a:defRPr sz="1700">
                <a:solidFill>
                  <a:schemeClr val="tx1">
                    <a:tint val="75000"/>
                  </a:schemeClr>
                </a:solidFill>
              </a:defRPr>
            </a:lvl1pPr>
          </a:lstStyle>
          <a:p>
            <a:fld id="{C0992454-1C98-41AB-AF01-0F68EA0D0B88}" type="datetimeFigureOut">
              <a:rPr lang="ru-RU" smtClean="0"/>
              <a:pPr/>
              <a:t>23.07.2019</a:t>
            </a:fld>
            <a:endParaRPr lang="ru-RU"/>
          </a:p>
        </p:txBody>
      </p:sp>
      <p:sp>
        <p:nvSpPr>
          <p:cNvPr id="5" name="Нижний колонтитул 4"/>
          <p:cNvSpPr>
            <a:spLocks noGrp="1"/>
          </p:cNvSpPr>
          <p:nvPr>
            <p:ph type="ftr" sz="quarter" idx="3"/>
          </p:nvPr>
        </p:nvSpPr>
        <p:spPr>
          <a:xfrm>
            <a:off x="4373880" y="8898892"/>
            <a:ext cx="4053840" cy="511175"/>
          </a:xfrm>
          <a:prstGeom prst="rect">
            <a:avLst/>
          </a:prstGeom>
        </p:spPr>
        <p:txBody>
          <a:bodyPr vert="horz" lIns="127993" tIns="63997" rIns="127993" bIns="63997" rtlCol="0" anchor="ctr"/>
          <a:lstStyle>
            <a:lvl1pPr algn="ctr">
              <a:defRPr sz="17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9174480" y="8898892"/>
            <a:ext cx="2987040" cy="511175"/>
          </a:xfrm>
          <a:prstGeom prst="rect">
            <a:avLst/>
          </a:prstGeom>
        </p:spPr>
        <p:txBody>
          <a:bodyPr vert="horz" lIns="127993" tIns="63997" rIns="127993" bIns="63997" rtlCol="0" anchor="ctr"/>
          <a:lstStyle>
            <a:lvl1pPr algn="r">
              <a:defRPr sz="1700">
                <a:solidFill>
                  <a:schemeClr val="tx1">
                    <a:tint val="75000"/>
                  </a:schemeClr>
                </a:solidFill>
              </a:defRPr>
            </a:lvl1pPr>
          </a:lstStyle>
          <a:p>
            <a:fld id="{4A94300C-58B9-46D1-9A17-EDA9479F347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79930" rtl="0" eaLnBrk="1" latinLnBrk="0" hangingPunct="1">
        <a:spcBef>
          <a:spcPct val="0"/>
        </a:spcBef>
        <a:buNone/>
        <a:defRPr sz="6100" kern="1200">
          <a:solidFill>
            <a:schemeClr val="tx1"/>
          </a:solidFill>
          <a:latin typeface="+mj-lt"/>
          <a:ea typeface="+mj-ea"/>
          <a:cs typeface="+mj-cs"/>
        </a:defRPr>
      </a:lvl1pPr>
    </p:titleStyle>
    <p:bodyStyle>
      <a:lvl1pPr marL="479974" indent="-479974" algn="l" defTabSz="127993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9942" indent="-399977" algn="l" defTabSz="127993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9912" indent="-319982" algn="l" defTabSz="1279930"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39875" indent="-319982" algn="l" defTabSz="127993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79840" indent="-319982" algn="l" defTabSz="127993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19805" indent="-319982" algn="l" defTabSz="127993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9770" indent="-319982" algn="l" defTabSz="127993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9734" indent="-319982" algn="l" defTabSz="127993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9699" indent="-319982" algn="l" defTabSz="127993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ru-RU"/>
      </a:defPPr>
      <a:lvl1pPr marL="0" algn="l" defTabSz="1279930" rtl="0" eaLnBrk="1" latinLnBrk="0" hangingPunct="1">
        <a:defRPr sz="2500" kern="1200">
          <a:solidFill>
            <a:schemeClr val="tx1"/>
          </a:solidFill>
          <a:latin typeface="+mn-lt"/>
          <a:ea typeface="+mn-ea"/>
          <a:cs typeface="+mn-cs"/>
        </a:defRPr>
      </a:lvl1pPr>
      <a:lvl2pPr marL="639965" algn="l" defTabSz="1279930" rtl="0" eaLnBrk="1" latinLnBrk="0" hangingPunct="1">
        <a:defRPr sz="2500" kern="1200">
          <a:solidFill>
            <a:schemeClr val="tx1"/>
          </a:solidFill>
          <a:latin typeface="+mn-lt"/>
          <a:ea typeface="+mn-ea"/>
          <a:cs typeface="+mn-cs"/>
        </a:defRPr>
      </a:lvl2pPr>
      <a:lvl3pPr marL="1279930" algn="l" defTabSz="1279930" rtl="0" eaLnBrk="1" latinLnBrk="0" hangingPunct="1">
        <a:defRPr sz="2500" kern="1200">
          <a:solidFill>
            <a:schemeClr val="tx1"/>
          </a:solidFill>
          <a:latin typeface="+mn-lt"/>
          <a:ea typeface="+mn-ea"/>
          <a:cs typeface="+mn-cs"/>
        </a:defRPr>
      </a:lvl3pPr>
      <a:lvl4pPr marL="1919894" algn="l" defTabSz="1279930" rtl="0" eaLnBrk="1" latinLnBrk="0" hangingPunct="1">
        <a:defRPr sz="2500" kern="1200">
          <a:solidFill>
            <a:schemeClr val="tx1"/>
          </a:solidFill>
          <a:latin typeface="+mn-lt"/>
          <a:ea typeface="+mn-ea"/>
          <a:cs typeface="+mn-cs"/>
        </a:defRPr>
      </a:lvl4pPr>
      <a:lvl5pPr marL="2559858" algn="l" defTabSz="1279930" rtl="0" eaLnBrk="1" latinLnBrk="0" hangingPunct="1">
        <a:defRPr sz="2500" kern="1200">
          <a:solidFill>
            <a:schemeClr val="tx1"/>
          </a:solidFill>
          <a:latin typeface="+mn-lt"/>
          <a:ea typeface="+mn-ea"/>
          <a:cs typeface="+mn-cs"/>
        </a:defRPr>
      </a:lvl5pPr>
      <a:lvl6pPr marL="3199822" algn="l" defTabSz="1279930" rtl="0" eaLnBrk="1" latinLnBrk="0" hangingPunct="1">
        <a:defRPr sz="2500" kern="1200">
          <a:solidFill>
            <a:schemeClr val="tx1"/>
          </a:solidFill>
          <a:latin typeface="+mn-lt"/>
          <a:ea typeface="+mn-ea"/>
          <a:cs typeface="+mn-cs"/>
        </a:defRPr>
      </a:lvl6pPr>
      <a:lvl7pPr marL="3839787" algn="l" defTabSz="1279930" rtl="0" eaLnBrk="1" latinLnBrk="0" hangingPunct="1">
        <a:defRPr sz="2500" kern="1200">
          <a:solidFill>
            <a:schemeClr val="tx1"/>
          </a:solidFill>
          <a:latin typeface="+mn-lt"/>
          <a:ea typeface="+mn-ea"/>
          <a:cs typeface="+mn-cs"/>
        </a:defRPr>
      </a:lvl7pPr>
      <a:lvl8pPr marL="4479752" algn="l" defTabSz="1279930" rtl="0" eaLnBrk="1" latinLnBrk="0" hangingPunct="1">
        <a:defRPr sz="2500" kern="1200">
          <a:solidFill>
            <a:schemeClr val="tx1"/>
          </a:solidFill>
          <a:latin typeface="+mn-lt"/>
          <a:ea typeface="+mn-ea"/>
          <a:cs typeface="+mn-cs"/>
        </a:defRPr>
      </a:lvl8pPr>
      <a:lvl9pPr marL="5119717" algn="l" defTabSz="127993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15\Downloads\_ЗАГРУЗКИ 19.07.ИЮЛЬ\08 Торжествнная выписка из роддома\DSC04770.JPG"/>
          <p:cNvPicPr>
            <a:picLocks noChangeAspect="1" noChangeArrowheads="1"/>
          </p:cNvPicPr>
          <p:nvPr/>
        </p:nvPicPr>
        <p:blipFill>
          <a:blip r:embed="rId2" cstate="print"/>
          <a:srcRect/>
          <a:stretch>
            <a:fillRect/>
          </a:stretch>
        </p:blipFill>
        <p:spPr bwMode="auto">
          <a:xfrm>
            <a:off x="4798800" y="2661317"/>
            <a:ext cx="1602000" cy="1068054"/>
          </a:xfrm>
          <a:prstGeom prst="rect">
            <a:avLst/>
          </a:prstGeom>
          <a:noFill/>
        </p:spPr>
      </p:pic>
      <p:pic>
        <p:nvPicPr>
          <p:cNvPr id="3" name="Picture 3" descr="C:\Users\15\Downloads\_ЗАГРУЗКИ 19.07.ИЮЛЬ\08 Торжествнная выписка из роддома\DSC04634.JPG"/>
          <p:cNvPicPr>
            <a:picLocks noChangeAspect="1" noChangeArrowheads="1"/>
          </p:cNvPicPr>
          <p:nvPr/>
        </p:nvPicPr>
        <p:blipFill>
          <a:blip r:embed="rId3" cstate="print"/>
          <a:srcRect/>
          <a:stretch>
            <a:fillRect/>
          </a:stretch>
        </p:blipFill>
        <p:spPr bwMode="auto">
          <a:xfrm>
            <a:off x="3196800" y="2661317"/>
            <a:ext cx="1602000" cy="1068054"/>
          </a:xfrm>
          <a:prstGeom prst="rect">
            <a:avLst/>
          </a:prstGeom>
          <a:noFill/>
        </p:spPr>
      </p:pic>
      <p:pic>
        <p:nvPicPr>
          <p:cNvPr id="5" name="Picture 4" descr="C:\Users\15\Downloads\_ЗАГРУЗКИ 19.07.ИЮЛЬ\08 Торжествнная выписка из роддома\DSC04669.JPG"/>
          <p:cNvPicPr>
            <a:picLocks noChangeAspect="1" noChangeArrowheads="1"/>
          </p:cNvPicPr>
          <p:nvPr/>
        </p:nvPicPr>
        <p:blipFill>
          <a:blip r:embed="rId4" cstate="print"/>
          <a:srcRect l="449"/>
          <a:stretch>
            <a:fillRect/>
          </a:stretch>
        </p:blipFill>
        <p:spPr bwMode="auto">
          <a:xfrm>
            <a:off x="0" y="3729371"/>
            <a:ext cx="1594800" cy="1068054"/>
          </a:xfrm>
          <a:prstGeom prst="rect">
            <a:avLst/>
          </a:prstGeom>
          <a:noFill/>
        </p:spPr>
      </p:pic>
      <p:pic>
        <p:nvPicPr>
          <p:cNvPr id="6" name="Picture 5" descr="C:\Users\15\Downloads\_ЗАГРУЗКИ 19.07.ИЮЛЬ\08 Торжествнная выписка из роддома\DSC04688.JPG"/>
          <p:cNvPicPr>
            <a:picLocks noChangeAspect="1" noChangeArrowheads="1"/>
          </p:cNvPicPr>
          <p:nvPr/>
        </p:nvPicPr>
        <p:blipFill>
          <a:blip r:embed="rId5" cstate="print"/>
          <a:srcRect/>
          <a:stretch>
            <a:fillRect/>
          </a:stretch>
        </p:blipFill>
        <p:spPr bwMode="auto">
          <a:xfrm>
            <a:off x="1594800" y="3729371"/>
            <a:ext cx="1602000" cy="1068054"/>
          </a:xfrm>
          <a:prstGeom prst="rect">
            <a:avLst/>
          </a:prstGeom>
          <a:noFill/>
        </p:spPr>
      </p:pic>
      <p:pic>
        <p:nvPicPr>
          <p:cNvPr id="7" name="Picture 6" descr="C:\Users\15\Downloads\_ЗАГРУЗКИ 19.07.ИЮЛЬ\08 Торжествнная выписка из роддома\DSC04697.JPG"/>
          <p:cNvPicPr>
            <a:picLocks noChangeAspect="1" noChangeArrowheads="1"/>
          </p:cNvPicPr>
          <p:nvPr/>
        </p:nvPicPr>
        <p:blipFill>
          <a:blip r:embed="rId6" cstate="print"/>
          <a:srcRect/>
          <a:stretch>
            <a:fillRect/>
          </a:stretch>
        </p:blipFill>
        <p:spPr bwMode="auto">
          <a:xfrm>
            <a:off x="4798800" y="3729371"/>
            <a:ext cx="1602000" cy="1068054"/>
          </a:xfrm>
          <a:prstGeom prst="rect">
            <a:avLst/>
          </a:prstGeom>
          <a:noFill/>
        </p:spPr>
      </p:pic>
      <p:pic>
        <p:nvPicPr>
          <p:cNvPr id="1032" name="Picture 8" descr="C:\Users\15\Downloads\_ЗАГРУЗКИ 19.07.ИЮЛЬ\08 Торжествнная выписка из роддома\DSC04743.JPG"/>
          <p:cNvPicPr>
            <a:picLocks noChangeAspect="1" noChangeArrowheads="1"/>
          </p:cNvPicPr>
          <p:nvPr/>
        </p:nvPicPr>
        <p:blipFill>
          <a:blip r:embed="rId7" cstate="print"/>
          <a:srcRect/>
          <a:stretch>
            <a:fillRect/>
          </a:stretch>
        </p:blipFill>
        <p:spPr bwMode="auto">
          <a:xfrm>
            <a:off x="3196800" y="3729371"/>
            <a:ext cx="1602000" cy="1068054"/>
          </a:xfrm>
          <a:prstGeom prst="rect">
            <a:avLst/>
          </a:prstGeom>
          <a:noFill/>
        </p:spPr>
      </p:pic>
      <p:pic>
        <p:nvPicPr>
          <p:cNvPr id="9" name="Picture 2" descr="C:\Users\15\Downloads\_ЗАГРУЗКИ 19.07.ИЮЛЬ\08 Семья Панайотиди\__IMG_2052-05-07-19-09-32.JPG"/>
          <p:cNvPicPr>
            <a:picLocks noChangeAspect="1" noChangeArrowheads="1"/>
          </p:cNvPicPr>
          <p:nvPr/>
        </p:nvPicPr>
        <p:blipFill>
          <a:blip r:embed="rId8"/>
          <a:srcRect t="5927"/>
          <a:stretch>
            <a:fillRect/>
          </a:stretch>
        </p:blipFill>
        <p:spPr bwMode="auto">
          <a:xfrm>
            <a:off x="3505200" y="4797425"/>
            <a:ext cx="2895600" cy="4082201"/>
          </a:xfrm>
          <a:prstGeom prst="rect">
            <a:avLst/>
          </a:prstGeom>
          <a:noFill/>
        </p:spPr>
      </p:pic>
      <p:grpSp>
        <p:nvGrpSpPr>
          <p:cNvPr id="21" name="Группа 20"/>
          <p:cNvGrpSpPr/>
          <p:nvPr/>
        </p:nvGrpSpPr>
        <p:grpSpPr>
          <a:xfrm>
            <a:off x="6400800" y="5970775"/>
            <a:ext cx="5062855" cy="1708160"/>
            <a:chOff x="6400800" y="5162937"/>
            <a:chExt cx="5062855" cy="1708160"/>
          </a:xfrm>
        </p:grpSpPr>
        <p:pic>
          <p:nvPicPr>
            <p:cNvPr id="2050" name="Picture 2" descr="https://scontent-arn2-2.xx.fbcdn.net/v/t1.0-9/66185997_638408086642457_6154091718829408256_o.jpg?_nc_cat=100&amp;_nc_oc=AQk2MBO67JApfjWcQUreMZMYrHQQ_ZL3gXktRTsi7DBV_cbcwpDY2ewFXwVsWYZeI4E&amp;_nc_ht=scontent-arn2-2.xx&amp;oh=51351b8a352a5e0141ebfb4adb3be0f9&amp;oe=5DB1C059"/>
            <p:cNvPicPr>
              <a:picLocks noChangeAspect="1" noChangeArrowheads="1"/>
            </p:cNvPicPr>
            <p:nvPr/>
          </p:nvPicPr>
          <p:blipFill>
            <a:blip r:embed="rId9" cstate="print"/>
            <a:srcRect t="7347" b="6594"/>
            <a:stretch>
              <a:fillRect/>
            </a:stretch>
          </p:blipFill>
          <p:spPr bwMode="auto">
            <a:xfrm>
              <a:off x="8252460" y="5234940"/>
              <a:ext cx="3211195" cy="1554480"/>
            </a:xfrm>
            <a:prstGeom prst="rect">
              <a:avLst/>
            </a:prstGeom>
            <a:noFill/>
          </p:spPr>
        </p:pic>
        <p:sp>
          <p:nvSpPr>
            <p:cNvPr id="20" name="Прямоугольник 19"/>
            <p:cNvSpPr/>
            <p:nvPr/>
          </p:nvSpPr>
          <p:spPr>
            <a:xfrm>
              <a:off x="6400800" y="5162937"/>
              <a:ext cx="1882140" cy="1708160"/>
            </a:xfrm>
            <a:prstGeom prst="rect">
              <a:avLst/>
            </a:prstGeom>
          </p:spPr>
          <p:txBody>
            <a:bodyPr wrap="square">
              <a:spAutoFit/>
            </a:bodyPr>
            <a:lstStyle/>
            <a:p>
              <a:pPr indent="88900" algn="just" fontAlgn="base">
                <a:spcBef>
                  <a:spcPct val="0"/>
                </a:spcBef>
                <a:spcAft>
                  <a:spcPct val="0"/>
                </a:spcAft>
              </a:pPr>
              <a:r>
                <a:rPr lang="ru-RU" sz="700" dirty="0" smtClean="0">
                  <a:latin typeface="Arial" pitchFamily="34" charset="0"/>
                  <a:cs typeface="Arial" pitchFamily="34" charset="0"/>
                </a:rPr>
                <a:t>Дорожно-транспортные происшествия с участием пешеходов случаются ежедневно. Мы уже писали о том, как в Городской клинической больнице №15 имени О. М. Филатова спасли больную, которая попала под троллейбус. На этот раз машина скорой помощи доставила в нашу клинику пострадавшую К., 56 лет. Она возвращалась с работы домой, при переходе улицы попала под грузовик. В результате ДТП левая нога несчастной попала под переднее колесо автомобиля. С места аварии ее госпитализировали в реанимационное отделение ГКБ №15 им. О.М. Филатова. </a:t>
              </a:r>
            </a:p>
          </p:txBody>
        </p:sp>
      </p:grpSp>
      <p:pic>
        <p:nvPicPr>
          <p:cNvPr id="1026" name="Picture 2" descr="C:\Users\15\Downloads\_ЗАГРУЗКИ 19.06.ИЮНЬ\28 Конференция клинических случаев\DSC01949.JPG"/>
          <p:cNvPicPr>
            <a:picLocks noChangeAspect="1" noChangeArrowheads="1"/>
          </p:cNvPicPr>
          <p:nvPr/>
        </p:nvPicPr>
        <p:blipFill>
          <a:blip r:embed="rId10" cstate="print"/>
          <a:srcRect t="35831"/>
          <a:stretch>
            <a:fillRect/>
          </a:stretch>
        </p:blipFill>
        <p:spPr bwMode="auto">
          <a:xfrm>
            <a:off x="8290704" y="3127248"/>
            <a:ext cx="3169776" cy="1356083"/>
          </a:xfrm>
          <a:prstGeom prst="rect">
            <a:avLst/>
          </a:prstGeom>
          <a:noFill/>
        </p:spPr>
      </p:pic>
      <p:pic>
        <p:nvPicPr>
          <p:cNvPr id="1027" name="Picture 3" descr="C:\Users\15\Downloads\_ЗАГРУЗКИ 19.06.ИЮНЬ\28 Конференция клинических случаев\e.JPG"/>
          <p:cNvPicPr>
            <a:picLocks noChangeAspect="1" noChangeArrowheads="1"/>
          </p:cNvPicPr>
          <p:nvPr/>
        </p:nvPicPr>
        <p:blipFill>
          <a:blip r:embed="rId11" cstate="print"/>
          <a:srcRect t="36932" r="29950" b="4949"/>
          <a:stretch>
            <a:fillRect/>
          </a:stretch>
        </p:blipFill>
        <p:spPr bwMode="auto">
          <a:xfrm>
            <a:off x="6400800" y="3121152"/>
            <a:ext cx="2523744" cy="1395984"/>
          </a:xfrm>
          <a:prstGeom prst="rect">
            <a:avLst/>
          </a:prstGeom>
          <a:noFill/>
        </p:spPr>
      </p:pic>
      <p:pic>
        <p:nvPicPr>
          <p:cNvPr id="1029" name="Picture 5" descr="C:\Users\15\Downloads\_ЗАГРУЗКИ 19.06.ИЮНЬ\28 Конференция клинических случаев\eDSC04311.JPG"/>
          <p:cNvPicPr>
            <a:picLocks noChangeAspect="1" noChangeArrowheads="1"/>
          </p:cNvPicPr>
          <p:nvPr/>
        </p:nvPicPr>
        <p:blipFill>
          <a:blip r:embed="rId12" cstate="print"/>
          <a:srcRect t="17335" b="8757"/>
          <a:stretch>
            <a:fillRect/>
          </a:stretch>
        </p:blipFill>
        <p:spPr bwMode="auto">
          <a:xfrm>
            <a:off x="6400800" y="4194048"/>
            <a:ext cx="2944368" cy="1450848"/>
          </a:xfrm>
          <a:prstGeom prst="rect">
            <a:avLst/>
          </a:prstGeom>
          <a:noFill/>
        </p:spPr>
      </p:pic>
      <p:pic>
        <p:nvPicPr>
          <p:cNvPr id="1030" name="Picture 6" descr="C:\Users\15\Downloads\_ЗАГРУЗКИ 19.06.ИЮНЬ\28 Конференция клинических случаев\eDSC04357.JPG"/>
          <p:cNvPicPr>
            <a:picLocks noChangeAspect="1" noChangeArrowheads="1"/>
          </p:cNvPicPr>
          <p:nvPr/>
        </p:nvPicPr>
        <p:blipFill>
          <a:blip r:embed="rId13" cstate="print"/>
          <a:srcRect/>
          <a:stretch>
            <a:fillRect/>
          </a:stretch>
        </p:blipFill>
        <p:spPr bwMode="auto">
          <a:xfrm>
            <a:off x="9265920" y="4184766"/>
            <a:ext cx="2200800" cy="1467275"/>
          </a:xfrm>
          <a:prstGeom prst="rect">
            <a:avLst/>
          </a:prstGeom>
          <a:noFill/>
        </p:spPr>
      </p:pic>
      <p:pic>
        <p:nvPicPr>
          <p:cNvPr id="1028" name="Picture 4" descr="C:\Users\15\Downloads\_ЗАГРУЗКИ 19.06.ИЮНЬ\28 Конференция клинических случаев\eDSC04255.JPG"/>
          <p:cNvPicPr>
            <a:picLocks noChangeAspect="1" noChangeArrowheads="1"/>
          </p:cNvPicPr>
          <p:nvPr/>
        </p:nvPicPr>
        <p:blipFill>
          <a:blip r:embed="rId14" cstate="print"/>
          <a:srcRect/>
          <a:stretch>
            <a:fillRect/>
          </a:stretch>
        </p:blipFill>
        <p:spPr bwMode="auto">
          <a:xfrm>
            <a:off x="9259147" y="1655488"/>
            <a:ext cx="2207352" cy="1471643"/>
          </a:xfrm>
          <a:prstGeom prst="rect">
            <a:avLst/>
          </a:prstGeom>
          <a:noFill/>
        </p:spPr>
      </p:pic>
      <p:sp>
        <p:nvSpPr>
          <p:cNvPr id="40" name="TextBox 39"/>
          <p:cNvSpPr txBox="1"/>
          <p:nvPr/>
        </p:nvSpPr>
        <p:spPr>
          <a:xfrm>
            <a:off x="11379074" y="1643605"/>
            <a:ext cx="1513966" cy="7755969"/>
          </a:xfrm>
          <a:prstGeom prst="rect">
            <a:avLst/>
          </a:prstGeom>
          <a:noFill/>
        </p:spPr>
        <p:txBody>
          <a:bodyPr wrap="square" rtlCol="0">
            <a:spAutoFit/>
          </a:bodyPr>
          <a:lstStyle/>
          <a:p>
            <a:pPr indent="92075"/>
            <a:r>
              <a:rPr lang="ru-RU" sz="1200" b="1" dirty="0" smtClean="0">
                <a:latin typeface="Arial" pitchFamily="34" charset="0"/>
                <a:cs typeface="Arial" pitchFamily="34" charset="0"/>
              </a:rPr>
              <a:t>В этом номере:</a:t>
            </a:r>
          </a:p>
          <a:p>
            <a:pPr algn="ctr"/>
            <a:endParaRPr lang="ru-RU" sz="900" b="1" u="sng" dirty="0" smtClean="0">
              <a:latin typeface="Arial" pitchFamily="34" charset="0"/>
              <a:cs typeface="Arial" pitchFamily="34" charset="0"/>
            </a:endParaRPr>
          </a:p>
          <a:p>
            <a:pPr algn="ctr"/>
            <a:r>
              <a:rPr lang="ru-RU" sz="900" b="1" u="sng" dirty="0" smtClean="0">
                <a:latin typeface="Arial" pitchFamily="34" charset="0"/>
                <a:cs typeface="Arial" pitchFamily="34" charset="0"/>
              </a:rPr>
              <a:t>2-3 полоса:</a:t>
            </a:r>
          </a:p>
          <a:p>
            <a:pPr algn="ctr"/>
            <a:endParaRPr lang="ru-RU" sz="900" b="1" u="sng" dirty="0" smtClean="0">
              <a:latin typeface="Arial" pitchFamily="34" charset="0"/>
              <a:cs typeface="Arial" pitchFamily="34" charset="0"/>
            </a:endParaRPr>
          </a:p>
          <a:p>
            <a:pPr algn="ctr"/>
            <a:r>
              <a:rPr lang="ru-RU" sz="900" b="1" dirty="0" smtClean="0">
                <a:latin typeface="Arial" pitchFamily="34" charset="0"/>
                <a:cs typeface="Arial" pitchFamily="34" charset="0"/>
              </a:rPr>
              <a:t>***</a:t>
            </a:r>
          </a:p>
          <a:p>
            <a:pPr algn="ctr"/>
            <a:endParaRPr lang="ru-RU" sz="700" b="1" u="sng" dirty="0" smtClean="0">
              <a:latin typeface="Arial" pitchFamily="34" charset="0"/>
              <a:cs typeface="Arial" pitchFamily="34" charset="0"/>
            </a:endParaRPr>
          </a:p>
          <a:p>
            <a:pPr lvl="0" algn="ctr" defTabSz="914400" fontAlgn="base">
              <a:spcBef>
                <a:spcPct val="0"/>
              </a:spcBef>
              <a:spcAft>
                <a:spcPct val="0"/>
              </a:spcAft>
            </a:pPr>
            <a:r>
              <a:rPr lang="ru-RU" sz="800" b="1" dirty="0" smtClean="0">
                <a:latin typeface="Arial" pitchFamily="34" charset="0"/>
                <a:ea typeface="Times New Roman" pitchFamily="18" charset="0"/>
                <a:cs typeface="Times New Roman" pitchFamily="18" charset="0"/>
              </a:rPr>
              <a:t>Приёмное отделение </a:t>
            </a:r>
            <a:r>
              <a:rPr lang="ru-RU" sz="800" b="1" dirty="0" err="1" smtClean="0">
                <a:latin typeface="Arial" pitchFamily="34" charset="0"/>
                <a:ea typeface="Times New Roman" pitchFamily="18" charset="0"/>
                <a:cs typeface="Times New Roman" pitchFamily="18" charset="0"/>
              </a:rPr>
              <a:t>скоропомощного</a:t>
            </a:r>
            <a:r>
              <a:rPr lang="ru-RU" sz="800" b="1" dirty="0" smtClean="0">
                <a:latin typeface="Arial" pitchFamily="34" charset="0"/>
                <a:ea typeface="Times New Roman" pitchFamily="18" charset="0"/>
                <a:cs typeface="Times New Roman" pitchFamily="18" charset="0"/>
              </a:rPr>
              <a:t> стационара: что можно </a:t>
            </a:r>
            <a:br>
              <a:rPr lang="ru-RU" sz="800" b="1" dirty="0" smtClean="0">
                <a:latin typeface="Arial" pitchFamily="34" charset="0"/>
                <a:ea typeface="Times New Roman" pitchFamily="18" charset="0"/>
                <a:cs typeface="Times New Roman" pitchFamily="18" charset="0"/>
              </a:rPr>
            </a:br>
            <a:r>
              <a:rPr lang="ru-RU" sz="800" b="1" dirty="0" smtClean="0">
                <a:latin typeface="Arial" pitchFamily="34" charset="0"/>
                <a:ea typeface="Times New Roman" pitchFamily="18" charset="0"/>
                <a:cs typeface="Times New Roman" pitchFamily="18" charset="0"/>
              </a:rPr>
              <a:t>и нужно изменить?</a:t>
            </a:r>
          </a:p>
          <a:p>
            <a:pPr lvl="0" algn="ctr" defTabSz="914400" fontAlgn="base">
              <a:spcBef>
                <a:spcPct val="0"/>
              </a:spcBef>
              <a:spcAft>
                <a:spcPct val="0"/>
              </a:spcAft>
            </a:pPr>
            <a:r>
              <a:rPr lang="ru-RU" sz="800" b="1" dirty="0" smtClean="0">
                <a:latin typeface="Arial" pitchFamily="34" charset="0"/>
                <a:cs typeface="Times New Roman" pitchFamily="18" charset="0"/>
              </a:rPr>
              <a:t>(интервью с главным врачом ГКБ №15)</a:t>
            </a:r>
          </a:p>
          <a:p>
            <a:pPr lvl="0" algn="ctr" defTabSz="914400" fontAlgn="base">
              <a:spcBef>
                <a:spcPct val="0"/>
              </a:spcBef>
              <a:spcAft>
                <a:spcPct val="0"/>
              </a:spcAft>
            </a:pPr>
            <a:endParaRPr lang="ru-RU" sz="800" b="1" dirty="0" smtClean="0">
              <a:latin typeface="Arial" pitchFamily="34" charset="0"/>
              <a:cs typeface="Times New Roman" pitchFamily="18" charset="0"/>
            </a:endParaRPr>
          </a:p>
          <a:p>
            <a:pPr lvl="0" algn="ctr" defTabSz="914400" fontAlgn="base">
              <a:spcBef>
                <a:spcPct val="0"/>
              </a:spcBef>
              <a:spcAft>
                <a:spcPct val="0"/>
              </a:spcAft>
            </a:pPr>
            <a:endParaRPr lang="ru-RU" sz="800" b="1" dirty="0" smtClean="0">
              <a:latin typeface="Arial" pitchFamily="34" charset="0"/>
              <a:cs typeface="Times New Roman" pitchFamily="18" charset="0"/>
            </a:endParaRPr>
          </a:p>
          <a:p>
            <a:pPr lvl="0" algn="ctr" defTabSz="914400" fontAlgn="base">
              <a:spcBef>
                <a:spcPct val="0"/>
              </a:spcBef>
              <a:spcAft>
                <a:spcPct val="0"/>
              </a:spcAft>
            </a:pP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r>
              <a:rPr lang="ru-RU" sz="800" b="1" dirty="0" smtClean="0">
                <a:latin typeface="Arial" pitchFamily="34" charset="0"/>
                <a:cs typeface="Arial" pitchFamily="34" charset="0"/>
              </a:rPr>
              <a:t>***</a:t>
            </a: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endParaRPr lang="ru-RU" sz="800" b="1" dirty="0" smtClean="0">
              <a:latin typeface="Arial" pitchFamily="34" charset="0"/>
              <a:cs typeface="Arial" pitchFamily="34" charset="0"/>
            </a:endParaRPr>
          </a:p>
          <a:p>
            <a:pPr algn="ctr"/>
            <a:r>
              <a:rPr lang="ru-RU" sz="900" b="1" u="sng" dirty="0" smtClean="0">
                <a:latin typeface="Arial" pitchFamily="34" charset="0"/>
                <a:cs typeface="Arial" pitchFamily="34" charset="0"/>
              </a:rPr>
              <a:t>4 полоса:</a:t>
            </a:r>
          </a:p>
          <a:p>
            <a:pPr algn="ctr"/>
            <a:endParaRPr lang="ru-RU" sz="900" b="1" u="sng" dirty="0" smtClean="0">
              <a:latin typeface="Arial" pitchFamily="34" charset="0"/>
              <a:cs typeface="Arial" pitchFamily="34" charset="0"/>
            </a:endParaRPr>
          </a:p>
          <a:p>
            <a:pPr algn="ctr">
              <a:lnSpc>
                <a:spcPct val="150000"/>
              </a:lnSpc>
            </a:pPr>
            <a:r>
              <a:rPr lang="ru-RU" sz="800" b="1" dirty="0" smtClean="0">
                <a:latin typeface="Arial" pitchFamily="34" charset="0"/>
                <a:ea typeface="Calibri" pitchFamily="34" charset="0"/>
                <a:cs typeface="Times New Roman" pitchFamily="18" charset="0"/>
              </a:rPr>
              <a:t>***</a:t>
            </a:r>
          </a:p>
          <a:p>
            <a:pPr algn="ctr">
              <a:lnSpc>
                <a:spcPct val="150000"/>
              </a:lnSpc>
            </a:pPr>
            <a:endParaRPr lang="ru-RU" sz="800" b="1" dirty="0" smtClean="0">
              <a:latin typeface="Arial" pitchFamily="34" charset="0"/>
              <a:ea typeface="Calibri" pitchFamily="34" charset="0"/>
              <a:cs typeface="Times New Roman" pitchFamily="18" charset="0"/>
            </a:endParaRPr>
          </a:p>
          <a:p>
            <a:pPr algn="ctr" fontAlgn="base">
              <a:lnSpc>
                <a:spcPct val="150000"/>
              </a:lnSpc>
              <a:spcBef>
                <a:spcPct val="0"/>
              </a:spcBef>
              <a:spcAft>
                <a:spcPct val="0"/>
              </a:spcAft>
            </a:pPr>
            <a:r>
              <a:rPr lang="ru-RU" sz="800" b="1" dirty="0" smtClean="0">
                <a:latin typeface="Arial" pitchFamily="34" charset="0"/>
                <a:ea typeface="Calibri" pitchFamily="34" charset="0"/>
                <a:cs typeface="Times New Roman" pitchFamily="18" charset="0"/>
              </a:rPr>
              <a:t>СЕМЕЙНАЯ ФОРТОВЫСТАВКА С РОМАШКАМИ ПЕРЕД КОНФЕРЕНЦ-ЗАЛОМ</a:t>
            </a:r>
          </a:p>
          <a:p>
            <a:pPr algn="ctr">
              <a:lnSpc>
                <a:spcPct val="150000"/>
              </a:lnSpc>
            </a:pPr>
            <a:endParaRPr lang="ru-RU" sz="800" b="1" dirty="0" smtClean="0">
              <a:latin typeface="Arial" pitchFamily="34" charset="0"/>
              <a:ea typeface="Calibri" pitchFamily="34" charset="0"/>
              <a:cs typeface="Times New Roman" pitchFamily="18" charset="0"/>
            </a:endParaRPr>
          </a:p>
          <a:p>
            <a:pPr algn="ctr">
              <a:lnSpc>
                <a:spcPct val="150000"/>
              </a:lnSpc>
            </a:pPr>
            <a:endParaRPr lang="ru-RU" sz="800" b="1" dirty="0" smtClean="0">
              <a:latin typeface="Arial" pitchFamily="34" charset="0"/>
              <a:ea typeface="Calibri" pitchFamily="34" charset="0"/>
              <a:cs typeface="Times New Roman" pitchFamily="18" charset="0"/>
            </a:endParaRPr>
          </a:p>
          <a:p>
            <a:pPr algn="ctr">
              <a:lnSpc>
                <a:spcPct val="150000"/>
              </a:lnSpc>
            </a:pPr>
            <a:r>
              <a:rPr lang="ru-RU" sz="800" b="1" dirty="0" smtClean="0">
                <a:latin typeface="Arial" pitchFamily="34" charset="0"/>
                <a:ea typeface="Calibri" pitchFamily="34" charset="0"/>
                <a:cs typeface="Times New Roman" pitchFamily="18" charset="0"/>
              </a:rPr>
              <a:t>***</a:t>
            </a:r>
          </a:p>
          <a:p>
            <a:pPr algn="ctr">
              <a:lnSpc>
                <a:spcPct val="150000"/>
              </a:lnSpc>
            </a:pPr>
            <a:endParaRPr lang="ru-RU" sz="800" b="1" dirty="0" smtClean="0">
              <a:latin typeface="Arial" pitchFamily="34" charset="0"/>
              <a:ea typeface="Calibri" pitchFamily="34" charset="0"/>
              <a:cs typeface="Times New Roman" pitchFamily="18" charset="0"/>
            </a:endParaRPr>
          </a:p>
          <a:p>
            <a:pPr algn="ctr">
              <a:lnSpc>
                <a:spcPct val="150000"/>
              </a:lnSpc>
            </a:pPr>
            <a:r>
              <a:rPr lang="ru-RU" sz="800" b="1" dirty="0" smtClean="0">
                <a:latin typeface="Arial" pitchFamily="34" charset="0"/>
                <a:ea typeface="Calibri" pitchFamily="34" charset="0"/>
                <a:cs typeface="Times New Roman" pitchFamily="18" charset="0"/>
              </a:rPr>
              <a:t>ТОРЖЕСТВЕННАЯ ВЫПИСКА ИЗ РОДДОМА В ДЕНЬ СЕМЬИ, </a:t>
            </a:r>
            <a:br>
              <a:rPr lang="ru-RU" sz="800" b="1" dirty="0" smtClean="0">
                <a:latin typeface="Arial" pitchFamily="34" charset="0"/>
                <a:ea typeface="Calibri" pitchFamily="34" charset="0"/>
                <a:cs typeface="Times New Roman" pitchFamily="18" charset="0"/>
              </a:rPr>
            </a:br>
            <a:r>
              <a:rPr lang="ru-RU" sz="800" b="1" dirty="0" smtClean="0">
                <a:latin typeface="Arial" pitchFamily="34" charset="0"/>
                <a:ea typeface="Calibri" pitchFamily="34" charset="0"/>
                <a:cs typeface="Times New Roman" pitchFamily="18" charset="0"/>
              </a:rPr>
              <a:t>ЛЮБВИ И ВЕРНОСТИ</a:t>
            </a:r>
          </a:p>
          <a:p>
            <a:pPr algn="ctr">
              <a:lnSpc>
                <a:spcPct val="150000"/>
              </a:lnSpc>
            </a:pPr>
            <a:endParaRPr lang="ru-RU" sz="800" b="1" dirty="0" smtClean="0">
              <a:latin typeface="Arial" pitchFamily="34" charset="0"/>
              <a:ea typeface="Calibri" pitchFamily="34" charset="0"/>
              <a:cs typeface="Times New Roman" pitchFamily="18" charset="0"/>
            </a:endParaRPr>
          </a:p>
          <a:p>
            <a:pPr algn="ctr">
              <a:lnSpc>
                <a:spcPct val="150000"/>
              </a:lnSpc>
            </a:pPr>
            <a:endParaRPr lang="ru-RU" sz="800" b="1" dirty="0" smtClean="0">
              <a:latin typeface="Arial" pitchFamily="34" charset="0"/>
              <a:ea typeface="Calibri" pitchFamily="34" charset="0"/>
              <a:cs typeface="Times New Roman" pitchFamily="18" charset="0"/>
            </a:endParaRPr>
          </a:p>
          <a:p>
            <a:pPr algn="ctr">
              <a:lnSpc>
                <a:spcPct val="150000"/>
              </a:lnSpc>
            </a:pPr>
            <a:r>
              <a:rPr lang="ru-RU" sz="800" b="1" dirty="0" smtClean="0">
                <a:latin typeface="Arial" pitchFamily="34" charset="0"/>
                <a:ea typeface="Calibri" pitchFamily="34" charset="0"/>
                <a:cs typeface="Times New Roman" pitchFamily="18" charset="0"/>
              </a:rPr>
              <a:t>***</a:t>
            </a:r>
          </a:p>
          <a:p>
            <a:pPr algn="ctr" fontAlgn="base">
              <a:lnSpc>
                <a:spcPct val="150000"/>
              </a:lnSpc>
              <a:spcBef>
                <a:spcPct val="0"/>
              </a:spcBef>
              <a:spcAft>
                <a:spcPct val="0"/>
              </a:spcAft>
            </a:pPr>
            <a:r>
              <a:rPr lang="ru-RU" sz="800" b="1" dirty="0" smtClean="0">
                <a:latin typeface="Arial" pitchFamily="34" charset="0"/>
                <a:ea typeface="Calibri" pitchFamily="34" charset="0"/>
                <a:cs typeface="Times New Roman" pitchFamily="18" charset="0"/>
              </a:rPr>
              <a:t>С ЧЕГО НАЧИНАЕТСЯ СЕМЬЯ? С ЛЮБВИ!</a:t>
            </a:r>
          </a:p>
        </p:txBody>
      </p:sp>
      <p:cxnSp>
        <p:nvCxnSpPr>
          <p:cNvPr id="26" name="Прямая соединительная линия 25"/>
          <p:cNvCxnSpPr/>
          <p:nvPr/>
        </p:nvCxnSpPr>
        <p:spPr>
          <a:xfrm rot="5400000">
            <a:off x="7481047" y="5618661"/>
            <a:ext cx="796065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Прямоугольник 37"/>
          <p:cNvSpPr/>
          <p:nvPr/>
        </p:nvSpPr>
        <p:spPr>
          <a:xfrm>
            <a:off x="6400800" y="1651000"/>
            <a:ext cx="2872740" cy="1477328"/>
          </a:xfrm>
          <a:prstGeom prst="rect">
            <a:avLst/>
          </a:prstGeom>
        </p:spPr>
        <p:txBody>
          <a:bodyPr wrap="square" numCol="1">
            <a:spAutoFit/>
          </a:bodyPr>
          <a:lstStyle/>
          <a:p>
            <a:pPr indent="88900" algn="just"/>
            <a:r>
              <a:rPr lang="ru-RU" sz="1000" b="1" dirty="0" smtClean="0">
                <a:latin typeface="Arial" pitchFamily="34" charset="0"/>
                <a:cs typeface="Arial" pitchFamily="34" charset="0"/>
              </a:rPr>
              <a:t>За каждой историей спасения пациента стоит целый коллектив</a:t>
            </a:r>
          </a:p>
          <a:p>
            <a:pPr indent="88900" algn="just"/>
            <a:endParaRPr lang="ru-RU" sz="700" dirty="0" smtClean="0">
              <a:latin typeface="Arial" pitchFamily="34" charset="0"/>
              <a:cs typeface="Arial" pitchFamily="34" charset="0"/>
            </a:endParaRPr>
          </a:p>
          <a:p>
            <a:pPr indent="88900" algn="just"/>
            <a:r>
              <a:rPr lang="ru-RU" sz="700" dirty="0" smtClean="0">
                <a:latin typeface="Arial" pitchFamily="34" charset="0"/>
                <a:cs typeface="Arial" pitchFamily="34" charset="0"/>
              </a:rPr>
              <a:t>В Городской клинической больнице № 15 имени О.М. Филатова прошла внутрибольничная конференция «Интересные клинические наблюдения». С докладами выступили 32 клинических подразделения одного из крупнейших в столице многопрофильных стационаров. Каждое отделение представило по два сообщения, среди которых настоящие истории спасения пациентов. </a:t>
            </a:r>
          </a:p>
          <a:p>
            <a:pPr indent="88900" algn="just"/>
            <a:r>
              <a:rPr lang="ru-RU" sz="700" dirty="0" smtClean="0">
                <a:latin typeface="Arial" pitchFamily="34" charset="0"/>
                <a:cs typeface="Arial" pitchFamily="34" charset="0"/>
              </a:rPr>
              <a:t>Эта важная конференция продлилась два дня и стала для ГКБ № 15 имени О.М. Филатова традиционной.</a:t>
            </a:r>
          </a:p>
        </p:txBody>
      </p:sp>
      <p:sp>
        <p:nvSpPr>
          <p:cNvPr id="4" name="Rectangle 1"/>
          <p:cNvSpPr>
            <a:spLocks noChangeArrowheads="1"/>
          </p:cNvSpPr>
          <p:nvPr/>
        </p:nvSpPr>
        <p:spPr bwMode="auto">
          <a:xfrm>
            <a:off x="6400800" y="5646271"/>
            <a:ext cx="5059680" cy="39549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88900" algn="just" fontAlgn="base">
              <a:spcBef>
                <a:spcPct val="0"/>
              </a:spcBef>
              <a:spcAft>
                <a:spcPct val="0"/>
              </a:spcAft>
            </a:pPr>
            <a:r>
              <a:rPr lang="ru-RU" sz="1000" b="1" dirty="0" smtClean="0">
                <a:latin typeface="Arial" pitchFamily="34" charset="0"/>
                <a:cs typeface="Arial" pitchFamily="34" charset="0"/>
              </a:rPr>
              <a:t>#БудниГКБ15 - Пешеходная травма или случай восстановления после обширного размозжения мягких тканей </a:t>
            </a: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r>
              <a:rPr lang="ru-RU" sz="700" dirty="0" smtClean="0">
                <a:latin typeface="Arial" pitchFamily="34" charset="0"/>
                <a:cs typeface="Arial" pitchFamily="34" charset="0"/>
              </a:rPr>
              <a:t>К счастью, при рентгенологическом исследовании нижних конечностей переломов костей выявлено не было. Между тем, травматолог поставил диагноз: размозжение левой нижней конечности с формированием обширной скальпированной раны голени и бедра. Женщине срочно (в условиях операционной) провели хирургическую обработку раны. На 3-и сутки стало очевидным обширное отмирание (некрозы) мягких тканей ноги. Хирурги отделения гнойной хирургии под общим обезболиванием произвели удаление массивных нежизнеспособных участков кожи, подкожной клетчатки, фасций левой голени и бедра. Самочувствие больной стало лучше, но образовался гигантский циркулярный раневой дефект мягких тканей нижней конечности площадью около 1850 кв. см.В условиях реанимационного отделения в течение 5 дней больной проводилась </a:t>
            </a:r>
            <a:r>
              <a:rPr lang="ru-RU" sz="700" dirty="0" err="1" smtClean="0">
                <a:latin typeface="Arial" pitchFamily="34" charset="0"/>
                <a:cs typeface="Arial" pitchFamily="34" charset="0"/>
              </a:rPr>
              <a:t>инфузионно-дезинтоксикационная</a:t>
            </a:r>
            <a:r>
              <a:rPr lang="ru-RU" sz="700" dirty="0" smtClean="0">
                <a:latin typeface="Arial" pitchFamily="34" charset="0"/>
                <a:cs typeface="Arial" pitchFamily="34" charset="0"/>
              </a:rPr>
              <a:t>, антибактериальная терапия, обезболивание и перевязки. После стабилизации состояния больную перевели в отделение гнойной хирургии, где продолжена интенсивная терапия. Еще через пять суток лечения обширная рана левой нижней конечности полностью покрылась яркими </a:t>
            </a:r>
            <a:r>
              <a:rPr lang="ru-RU" sz="700" dirty="0" err="1" smtClean="0">
                <a:latin typeface="Arial" pitchFamily="34" charset="0"/>
                <a:cs typeface="Arial" pitchFamily="34" charset="0"/>
              </a:rPr>
              <a:t>розовыми</a:t>
            </a:r>
            <a:r>
              <a:rPr lang="ru-RU" sz="700" dirty="0" smtClean="0">
                <a:latin typeface="Arial" pitchFamily="34" charset="0"/>
                <a:cs typeface="Arial" pitchFamily="34" charset="0"/>
              </a:rPr>
              <a:t> грануляциями. Решено провести одномоментную кожную пластику с полным закрытием раневого дефекта. Операция проходила под спинномозговой анестезией. С помощью местных тканей удалось закрыть всего 200 кв. см раневого дефекта. Следующим шагом стало закрытие оставшейся части раны с помощью кожных трансплантатов толщиной 0,4 мм, взятых с правой нижней конечности. Несмотря на обширную пересадку кожи, больная хорошо перенесла оперативное вмешательство. Кожные лоскуты полностью прижились. Через 12 суток после донорской пластики ее выписали из стационара. Продолжительность всего лечения составила 25 суток. Из больницы пациентка ушла «своими ногами», без костылей и с уверенностью в выздоровлении.</a:t>
            </a:r>
          </a:p>
        </p:txBody>
      </p:sp>
      <p:cxnSp>
        <p:nvCxnSpPr>
          <p:cNvPr id="47" name="Прямая соединительная линия 46"/>
          <p:cNvCxnSpPr/>
          <p:nvPr/>
        </p:nvCxnSpPr>
        <p:spPr>
          <a:xfrm>
            <a:off x="11788140" y="5509895"/>
            <a:ext cx="66294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0" y="8876315"/>
            <a:ext cx="6400800" cy="724885"/>
          </a:xfrm>
          <a:prstGeom prst="rect">
            <a:avLst/>
          </a:prstGeom>
          <a:blipFill>
            <a:blip r:embed="rId15" cstate="print"/>
            <a:stretch>
              <a:fillRect/>
            </a:stretch>
          </a:blipFill>
          <a:ln>
            <a:noFill/>
          </a:ln>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sz="700" dirty="0" smtClean="0">
                <a:latin typeface="Arial" pitchFamily="34" charset="0"/>
                <a:cs typeface="Arial" pitchFamily="34" charset="0"/>
              </a:rPr>
              <a:t>111539, Москва, ул. </a:t>
            </a:r>
            <a:r>
              <a:rPr lang="ru-RU" sz="700" dirty="0" err="1" smtClean="0">
                <a:latin typeface="Arial" pitchFamily="34" charset="0"/>
                <a:cs typeface="Arial" pitchFamily="34" charset="0"/>
              </a:rPr>
              <a:t>Вешняковская</a:t>
            </a:r>
            <a:r>
              <a:rPr lang="ru-RU" sz="700" dirty="0" smtClean="0">
                <a:latin typeface="Arial" pitchFamily="34" charset="0"/>
                <a:cs typeface="Arial" pitchFamily="34" charset="0"/>
              </a:rPr>
              <a:t>, 23</a:t>
            </a:r>
          </a:p>
          <a:p>
            <a:pPr algn="ctr"/>
            <a:r>
              <a:rPr lang="ru-RU" sz="700" dirty="0" smtClean="0">
                <a:latin typeface="Arial" pitchFamily="34" charset="0"/>
                <a:cs typeface="Arial" pitchFamily="34" charset="0"/>
              </a:rPr>
              <a:t>8 (495) 375-71-01 - Справочная ГКБ №15</a:t>
            </a:r>
          </a:p>
          <a:p>
            <a:pPr algn="ctr"/>
            <a:r>
              <a:rPr lang="ru-RU" sz="700" dirty="0" smtClean="0">
                <a:latin typeface="Arial" pitchFamily="34" charset="0"/>
                <a:cs typeface="Arial" pitchFamily="34" charset="0"/>
              </a:rPr>
              <a:t>8 (495) 375-15-55 - Отдел организации внебюджетной деятельности</a:t>
            </a:r>
          </a:p>
          <a:p>
            <a:pPr algn="ctr">
              <a:spcAft>
                <a:spcPts val="400"/>
              </a:spcAft>
            </a:pPr>
            <a:r>
              <a:rPr lang="ru-RU" sz="800" i="1" dirty="0" smtClean="0">
                <a:latin typeface="Arial" pitchFamily="34" charset="0"/>
                <a:cs typeface="Arial" pitchFamily="34" charset="0"/>
              </a:rPr>
              <a:t>Официальные интернет-ресурсы ГКБ №15 им. О.М. Филатова – </a:t>
            </a:r>
            <a:r>
              <a:rPr lang="en-US" sz="800" i="1" dirty="0" err="1" smtClean="0">
                <a:latin typeface="Arial" pitchFamily="34" charset="0"/>
                <a:cs typeface="Arial" pitchFamily="34" charset="0"/>
              </a:rPr>
              <a:t>gkb</a:t>
            </a:r>
            <a:r>
              <a:rPr lang="ru-RU" sz="800" i="1" dirty="0" smtClean="0">
                <a:latin typeface="Arial" pitchFamily="34" charset="0"/>
                <a:cs typeface="Arial" pitchFamily="34" charset="0"/>
              </a:rPr>
              <a:t>15</a:t>
            </a:r>
            <a:r>
              <a:rPr lang="en-US" sz="800" i="1" dirty="0" smtClean="0">
                <a:latin typeface="Arial" pitchFamily="34" charset="0"/>
                <a:cs typeface="Arial" pitchFamily="34" charset="0"/>
              </a:rPr>
              <a:t>.</a:t>
            </a:r>
            <a:r>
              <a:rPr lang="en-US" sz="800" i="1" dirty="0" err="1" smtClean="0">
                <a:latin typeface="Arial" pitchFamily="34" charset="0"/>
                <a:cs typeface="Arial" pitchFamily="34" charset="0"/>
              </a:rPr>
              <a:t>moscow</a:t>
            </a:r>
            <a:endParaRPr lang="ru-RU" sz="800" i="1" dirty="0" smtClean="0">
              <a:latin typeface="Arial" pitchFamily="34" charset="0"/>
              <a:cs typeface="Arial" pitchFamily="34" charset="0"/>
            </a:endParaRPr>
          </a:p>
          <a:p>
            <a:pPr indent="444500" algn="ctr"/>
            <a:r>
              <a:rPr lang="en-US" sz="800" b="1" i="1" dirty="0" smtClean="0">
                <a:latin typeface="Arial" pitchFamily="34" charset="0"/>
                <a:cs typeface="Arial" pitchFamily="34" charset="0"/>
              </a:rPr>
              <a:t>@15gkb	          </a:t>
            </a:r>
            <a:r>
              <a:rPr lang="ru-RU" sz="800" b="1" i="1" dirty="0" smtClean="0">
                <a:latin typeface="Arial" pitchFamily="34" charset="0"/>
                <a:cs typeface="Arial" pitchFamily="34" charset="0"/>
              </a:rPr>
              <a:t> </a:t>
            </a:r>
            <a:r>
              <a:rPr lang="en-US" sz="800" b="1" i="1" dirty="0" smtClean="0">
                <a:latin typeface="Arial" pitchFamily="34" charset="0"/>
                <a:cs typeface="Arial" pitchFamily="34" charset="0"/>
              </a:rPr>
              <a:t>@15gkb	          @filatovka15</a:t>
            </a:r>
            <a:endParaRPr lang="ru-RU" sz="800" b="1" i="1" dirty="0" smtClean="0">
              <a:latin typeface="Arial" pitchFamily="34" charset="0"/>
              <a:cs typeface="Arial" pitchFamily="34" charset="0"/>
            </a:endParaRPr>
          </a:p>
        </p:txBody>
      </p:sp>
      <p:pic>
        <p:nvPicPr>
          <p:cNvPr id="53" name="Рисунок 52" descr="fb.png"/>
          <p:cNvPicPr>
            <a:picLocks noChangeAspect="1"/>
          </p:cNvPicPr>
          <p:nvPr/>
        </p:nvPicPr>
        <p:blipFill>
          <a:blip r:embed="rId16"/>
          <a:stretch>
            <a:fillRect/>
          </a:stretch>
        </p:blipFill>
        <p:spPr>
          <a:xfrm>
            <a:off x="1700784" y="9357360"/>
            <a:ext cx="243840" cy="243840"/>
          </a:xfrm>
          <a:prstGeom prst="rect">
            <a:avLst/>
          </a:prstGeom>
        </p:spPr>
      </p:pic>
      <p:pic>
        <p:nvPicPr>
          <p:cNvPr id="54" name="Рисунок 53" descr="inst.png"/>
          <p:cNvPicPr>
            <a:picLocks noChangeAspect="1"/>
          </p:cNvPicPr>
          <p:nvPr/>
        </p:nvPicPr>
        <p:blipFill>
          <a:blip r:embed="rId17"/>
          <a:stretch>
            <a:fillRect/>
          </a:stretch>
        </p:blipFill>
        <p:spPr>
          <a:xfrm>
            <a:off x="2785872" y="9332976"/>
            <a:ext cx="268224" cy="268224"/>
          </a:xfrm>
          <a:prstGeom prst="rect">
            <a:avLst/>
          </a:prstGeom>
        </p:spPr>
      </p:pic>
      <p:pic>
        <p:nvPicPr>
          <p:cNvPr id="55" name="Рисунок 54" descr="vk.png"/>
          <p:cNvPicPr>
            <a:picLocks noChangeAspect="1"/>
          </p:cNvPicPr>
          <p:nvPr/>
        </p:nvPicPr>
        <p:blipFill>
          <a:blip r:embed="rId18"/>
          <a:stretch>
            <a:fillRect/>
          </a:stretch>
        </p:blipFill>
        <p:spPr>
          <a:xfrm>
            <a:off x="4047744" y="9351264"/>
            <a:ext cx="249936" cy="249936"/>
          </a:xfrm>
          <a:prstGeom prst="rect">
            <a:avLst/>
          </a:prstGeom>
        </p:spPr>
      </p:pic>
      <p:sp>
        <p:nvSpPr>
          <p:cNvPr id="31" name="TextBox 30"/>
          <p:cNvSpPr txBox="1"/>
          <p:nvPr/>
        </p:nvSpPr>
        <p:spPr>
          <a:xfrm>
            <a:off x="6400800" y="0"/>
            <a:ext cx="6400800" cy="677108"/>
          </a:xfrm>
          <a:prstGeom prst="rect">
            <a:avLst/>
          </a:prstGeom>
          <a:blipFill>
            <a:blip r:embed="rId15" cstate="print"/>
            <a:stretch>
              <a:fillRect/>
            </a:stretch>
          </a:blipFill>
          <a:ln>
            <a:noFill/>
          </a:ln>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sz="3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ФИЛАТОВСКИЙ ВЕСТНИК</a:t>
            </a:r>
            <a:endParaRPr lang="ru-RU" sz="3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2" name="TextBox 31"/>
          <p:cNvSpPr txBox="1"/>
          <p:nvPr/>
        </p:nvSpPr>
        <p:spPr>
          <a:xfrm>
            <a:off x="6311084" y="553034"/>
            <a:ext cx="1369876" cy="990015"/>
          </a:xfrm>
          <a:prstGeom prst="rect">
            <a:avLst/>
          </a:prstGeom>
          <a:noFill/>
        </p:spPr>
        <p:txBody>
          <a:bodyPr wrap="square" rtlCol="0">
            <a:spAutoFit/>
          </a:bodyPr>
          <a:lstStyle/>
          <a:p>
            <a:pPr algn="ctr">
              <a:lnSpc>
                <a:spcPts val="3000"/>
              </a:lnSpc>
            </a:pPr>
            <a:r>
              <a:rPr lang="ru-RU" sz="2000" dirty="0" smtClean="0">
                <a:latin typeface="Arial" pitchFamily="34" charset="0"/>
                <a:cs typeface="Arial" pitchFamily="34" charset="0"/>
              </a:rPr>
              <a:t>Выпуск </a:t>
            </a:r>
          </a:p>
          <a:p>
            <a:pPr algn="ctr">
              <a:lnSpc>
                <a:spcPts val="3400"/>
              </a:lnSpc>
            </a:pPr>
            <a:r>
              <a:rPr lang="ru-RU" sz="4000" dirty="0" smtClean="0">
                <a:latin typeface="Arial" pitchFamily="34" charset="0"/>
                <a:cs typeface="Arial" pitchFamily="34" charset="0"/>
              </a:rPr>
              <a:t>№19</a:t>
            </a:r>
          </a:p>
          <a:p>
            <a:pPr algn="ctr">
              <a:lnSpc>
                <a:spcPts val="600"/>
              </a:lnSpc>
            </a:pPr>
            <a:r>
              <a:rPr lang="ru-RU" sz="1200" dirty="0" smtClean="0">
                <a:latin typeface="Arial" pitchFamily="34" charset="0"/>
                <a:cs typeface="Arial" pitchFamily="34" charset="0"/>
              </a:rPr>
              <a:t>Июль,</a:t>
            </a:r>
            <a:r>
              <a:rPr lang="ru-RU" sz="200" dirty="0" smtClean="0">
                <a:latin typeface="Arial" pitchFamily="34" charset="0"/>
                <a:cs typeface="Arial" pitchFamily="34" charset="0"/>
              </a:rPr>
              <a:t> </a:t>
            </a:r>
            <a:r>
              <a:rPr lang="ru-RU" sz="1200" dirty="0" smtClean="0">
                <a:latin typeface="Arial" pitchFamily="34" charset="0"/>
                <a:cs typeface="Arial" pitchFamily="34" charset="0"/>
              </a:rPr>
              <a:t>2019</a:t>
            </a:r>
            <a:endParaRPr lang="ru-RU" sz="4000" dirty="0">
              <a:latin typeface="Arial" pitchFamily="34" charset="0"/>
              <a:cs typeface="Arial" pitchFamily="34" charset="0"/>
            </a:endParaRPr>
          </a:p>
        </p:txBody>
      </p:sp>
      <p:pic>
        <p:nvPicPr>
          <p:cNvPr id="34" name="Рисунок 33" descr="0009.png"/>
          <p:cNvPicPr>
            <a:picLocks noChangeAspect="1"/>
          </p:cNvPicPr>
          <p:nvPr/>
        </p:nvPicPr>
        <p:blipFill>
          <a:blip r:embed="rId19" cstate="print"/>
          <a:stretch>
            <a:fillRect/>
          </a:stretch>
        </p:blipFill>
        <p:spPr>
          <a:xfrm>
            <a:off x="10974536" y="647700"/>
            <a:ext cx="1827064" cy="1048870"/>
          </a:xfrm>
          <a:prstGeom prst="rect">
            <a:avLst/>
          </a:prstGeom>
        </p:spPr>
      </p:pic>
      <p:cxnSp>
        <p:nvCxnSpPr>
          <p:cNvPr id="36" name="Прямая соединительная линия 35"/>
          <p:cNvCxnSpPr/>
          <p:nvPr/>
        </p:nvCxnSpPr>
        <p:spPr>
          <a:xfrm>
            <a:off x="6400800" y="1642988"/>
            <a:ext cx="640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38900" y="1494239"/>
            <a:ext cx="1099212" cy="156453"/>
          </a:xfrm>
          <a:prstGeom prst="rect">
            <a:avLst/>
          </a:prstGeom>
          <a:noFill/>
        </p:spPr>
        <p:txBody>
          <a:bodyPr wrap="square" rtlCol="0">
            <a:spAutoFit/>
          </a:bodyPr>
          <a:lstStyle/>
          <a:p>
            <a:pPr algn="ctr">
              <a:lnSpc>
                <a:spcPts val="500"/>
              </a:lnSpc>
            </a:pPr>
            <a:r>
              <a:rPr lang="ru-RU" sz="600" dirty="0" smtClean="0">
                <a:latin typeface="Arial" pitchFamily="34" charset="0"/>
                <a:cs typeface="Arial" pitchFamily="34" charset="0"/>
              </a:rPr>
              <a:t>(ежемесячное издание)</a:t>
            </a:r>
            <a:endParaRPr lang="ru-RU" sz="600" dirty="0">
              <a:latin typeface="Arial" pitchFamily="34" charset="0"/>
              <a:cs typeface="Arial" pitchFamily="34" charset="0"/>
            </a:endParaRPr>
          </a:p>
        </p:txBody>
      </p:sp>
      <p:sp>
        <p:nvSpPr>
          <p:cNvPr id="44" name="TextBox 43"/>
          <p:cNvSpPr txBox="1"/>
          <p:nvPr/>
        </p:nvSpPr>
        <p:spPr>
          <a:xfrm>
            <a:off x="7566370" y="815340"/>
            <a:ext cx="3482340" cy="646331"/>
          </a:xfrm>
          <a:prstGeom prst="rect">
            <a:avLst/>
          </a:prstGeom>
          <a:noFill/>
        </p:spPr>
        <p:txBody>
          <a:bodyPr wrap="square" rtlCol="0">
            <a:spAutoFit/>
          </a:bodyPr>
          <a:lstStyle/>
          <a:p>
            <a:r>
              <a:rPr lang="ru-RU" sz="1800" i="1" dirty="0" smtClean="0">
                <a:latin typeface="Arial" pitchFamily="34" charset="0"/>
                <a:cs typeface="Arial" pitchFamily="34" charset="0"/>
              </a:rPr>
              <a:t>«Ваше здоровье – </a:t>
            </a:r>
          </a:p>
          <a:p>
            <a:r>
              <a:rPr lang="ru-RU" sz="1800" i="1" dirty="0" smtClean="0">
                <a:latin typeface="Arial" pitchFamily="34" charset="0"/>
                <a:cs typeface="Arial" pitchFamily="34" charset="0"/>
              </a:rPr>
              <a:t>           наш ежедневный труд»</a:t>
            </a:r>
            <a:endParaRPr lang="ru-RU" sz="1800" i="1" dirty="0">
              <a:latin typeface="Arial" pitchFamily="34" charset="0"/>
              <a:cs typeface="Arial" pitchFamily="34" charset="0"/>
            </a:endParaRPr>
          </a:p>
        </p:txBody>
      </p:sp>
      <p:cxnSp>
        <p:nvCxnSpPr>
          <p:cNvPr id="28" name="Прямая соединительная линия 27"/>
          <p:cNvCxnSpPr/>
          <p:nvPr/>
        </p:nvCxnSpPr>
        <p:spPr>
          <a:xfrm rot="16200000" flipH="1">
            <a:off x="8933656" y="3112770"/>
            <a:ext cx="1588" cy="50673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8"/>
          <p:cNvPicPr>
            <a:picLocks noChangeAspect="1" noChangeArrowheads="1"/>
          </p:cNvPicPr>
          <p:nvPr/>
        </p:nvPicPr>
        <p:blipFill>
          <a:blip r:embed="rId20" cstate="print"/>
          <a:srcRect t="1949" b="28623"/>
          <a:stretch>
            <a:fillRect/>
          </a:stretch>
        </p:blipFill>
        <p:spPr bwMode="auto">
          <a:xfrm>
            <a:off x="11544301" y="3352800"/>
            <a:ext cx="1189125" cy="1606550"/>
          </a:xfrm>
          <a:prstGeom prst="rect">
            <a:avLst/>
          </a:prstGeom>
          <a:noFill/>
          <a:ln w="9525">
            <a:noFill/>
            <a:miter lim="800000"/>
            <a:headEnd/>
            <a:tailEnd/>
          </a:ln>
          <a:effectLst/>
        </p:spPr>
      </p:pic>
      <p:sp>
        <p:nvSpPr>
          <p:cNvPr id="2049" name="Rectangle 1"/>
          <p:cNvSpPr>
            <a:spLocks noChangeArrowheads="1"/>
          </p:cNvSpPr>
          <p:nvPr/>
        </p:nvSpPr>
        <p:spPr bwMode="auto">
          <a:xfrm>
            <a:off x="0" y="4797425"/>
            <a:ext cx="3495675"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88900" algn="just" fontAlgn="base">
              <a:spcBef>
                <a:spcPct val="0"/>
              </a:spcBef>
              <a:spcAft>
                <a:spcPct val="0"/>
              </a:spcAft>
            </a:pPr>
            <a:r>
              <a:rPr lang="ru-RU" sz="1000" b="1" dirty="0" smtClean="0">
                <a:latin typeface="Arial" pitchFamily="34" charset="0"/>
                <a:cs typeface="Arial" pitchFamily="34" charset="0"/>
              </a:rPr>
              <a:t>С чего начинается семья? С любви.</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С чего начинается семья? С любви.</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А ещё - с </a:t>
            </a:r>
            <a:r>
              <a:rPr lang="ru-RU" sz="700" dirty="0" err="1" smtClean="0">
                <a:latin typeface="Arial" pitchFamily="34" charset="0"/>
                <a:cs typeface="Arial" pitchFamily="34" charset="0"/>
              </a:rPr>
              <a:t>деталей.Часто</a:t>
            </a:r>
            <a:r>
              <a:rPr lang="ru-RU" sz="700" dirty="0" smtClean="0">
                <a:latin typeface="Arial" pitchFamily="34" charset="0"/>
                <a:cs typeface="Arial" pitchFamily="34" charset="0"/>
              </a:rPr>
              <a:t> думают, что мужчины не помнят разные мелочи, события, даты. Это не так.</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Историю одной семьи нам рассказали наши сотрудники Дмитрий и Анна </a:t>
            </a:r>
            <a:r>
              <a:rPr lang="ru-RU" sz="700" dirty="0" err="1" smtClean="0">
                <a:latin typeface="Arial" pitchFamily="34" charset="0"/>
                <a:cs typeface="Arial" pitchFamily="34" charset="0"/>
              </a:rPr>
              <a:t>Панайотиди</a:t>
            </a:r>
            <a:r>
              <a:rPr lang="ru-RU" sz="700" dirty="0" smtClean="0">
                <a:latin typeface="Arial" pitchFamily="34" charset="0"/>
                <a:cs typeface="Arial" pitchFamily="34" charset="0"/>
              </a:rPr>
              <a:t>.</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Дмитрий: - В 2011 году в ординатуру в родильный дом пришла молодая девушка Аня Ван. Тогда я ещё не знал, что через много лет она станет Анной Викторовной </a:t>
            </a:r>
            <a:r>
              <a:rPr lang="ru-RU" sz="700" dirty="0" err="1" smtClean="0">
                <a:latin typeface="Arial" pitchFamily="34" charset="0"/>
                <a:cs typeface="Arial" pitchFamily="34" charset="0"/>
              </a:rPr>
              <a:t>Панайотиди</a:t>
            </a:r>
            <a:r>
              <a:rPr lang="ru-RU" sz="700" dirty="0" smtClean="0">
                <a:latin typeface="Arial" pitchFamily="34" charset="0"/>
                <a:cs typeface="Arial" pitchFamily="34" charset="0"/>
              </a:rPr>
              <a:t>. Как все начинающие специалисты, ординаторы проходят настоящую школу молодого бойца, нарабатывают опыт и первые шишки, а мне, конечно, хотелось поддержать красивую девушку. После окончания аспирантуры Анна вернулась в роддом уже в статусе врача.</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Анна: - Мой будущий муж стал моим первым учителем в мире акушерства, привил любовь и интерес к профессии. Мы дежурили по 7-8 дежурств в месяц. Потом вместе получили дополнительные специализации по онкологии и ультразвуковой диагностике.</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Дмитрий: - Затем Анна пришла работать в ГКБ №15 имени О.М.Филатова в должности врача ультразвуковой диагностики, а я стал работать в 68 роддоме. Конечно, наши акушерские победы и трудности стали постоянным предметом для обсуждения, уходя из своих отделений, работа приходила в дом. Так и сейчас. Общие цели, интересы, мечты. Наверное, в медицине нельзя просто закрыть дверь и не думать, что осталось за ней. Наша семейная история началась с любимого дела, которое познакомило и связало нас.</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День свадьбы супруги помнят до мелочей.</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Анна: - Моя детская мечта сбылась, и наше бракосочетание было в Екатерининском зале Большого Царицынского дворца.</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К жениху меня выводил мой любимый дедушка 86 лет в парадной военной форме полковника дальней авиации. Мы танцевали вальс под звуки живой музыки. Рядом были родные, друзья и коллеги! И вот уже год, как наши акушерские пути соединились снова, теперь в родильном доме при ГКБ 15 имени О.М. Филатова, где мы работаем вместе, но уже как супружеская пара.</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В настоящее время семья готовится к скорому пополнению.</a:t>
            </a:r>
          </a:p>
          <a:p>
            <a:pPr marR="0" lvl="0" indent="88900" algn="just" fontAlgn="base">
              <a:lnSpc>
                <a:spcPct val="100000"/>
              </a:lnSpc>
              <a:spcBef>
                <a:spcPct val="0"/>
              </a:spcBef>
              <a:spcAft>
                <a:spcPct val="0"/>
              </a:spcAft>
              <a:buClrTx/>
              <a:buSzTx/>
              <a:buFontTx/>
              <a:buNone/>
              <a:tabLst/>
            </a:pPr>
            <a:r>
              <a:rPr lang="ru-RU" sz="700" dirty="0" smtClean="0">
                <a:latin typeface="Arial" pitchFamily="34" charset="0"/>
                <a:cs typeface="Arial" pitchFamily="34" charset="0"/>
              </a:rPr>
              <a:t>Дмитрий и Анна: - Если наш малыш в будущем продолжит семейное дело)), мы будем безгранично счастливы. А в День семьи, любви и верности, который отмечается 8 Июля, хотим пожелать нашим коллегам терпения и внимания друг к другу, к тем, с кем вы идёте вместе по жизни!</a:t>
            </a:r>
          </a:p>
        </p:txBody>
      </p:sp>
      <p:sp>
        <p:nvSpPr>
          <p:cNvPr id="42" name="Прямоугольник 41"/>
          <p:cNvSpPr/>
          <p:nvPr/>
        </p:nvSpPr>
        <p:spPr>
          <a:xfrm>
            <a:off x="0" y="2661317"/>
            <a:ext cx="3200400" cy="1107996"/>
          </a:xfrm>
          <a:prstGeom prst="rect">
            <a:avLst/>
          </a:prstGeom>
        </p:spPr>
        <p:txBody>
          <a:bodyPr wrap="square">
            <a:spAutoFit/>
          </a:bodyPr>
          <a:lstStyle/>
          <a:p>
            <a:pPr indent="92075" algn="just" fontAlgn="base">
              <a:spcBef>
                <a:spcPct val="0"/>
              </a:spcBef>
              <a:spcAft>
                <a:spcPct val="0"/>
              </a:spcAft>
            </a:pPr>
            <a:r>
              <a:rPr lang="ru-RU" sz="1000" b="1" dirty="0" smtClean="0">
                <a:latin typeface="Arial" pitchFamily="34" charset="0"/>
                <a:cs typeface="Arial" pitchFamily="34" charset="0"/>
              </a:rPr>
              <a:t>В День Семьи – прибавленье в семье!</a:t>
            </a:r>
          </a:p>
          <a:p>
            <a:pPr indent="88900" algn="just" fontAlgn="base">
              <a:spcBef>
                <a:spcPct val="0"/>
              </a:spcBef>
              <a:spcAft>
                <a:spcPct val="0"/>
              </a:spcAft>
            </a:pPr>
            <a:r>
              <a:rPr lang="ru-RU" sz="700" dirty="0" smtClean="0">
                <a:latin typeface="Arial" pitchFamily="34" charset="0"/>
                <a:cs typeface="Arial" pitchFamily="34" charset="0"/>
              </a:rPr>
              <a:t>Родиться </a:t>
            </a:r>
            <a:r>
              <a:rPr lang="ru-RU" sz="700" dirty="0" smtClean="0">
                <a:latin typeface="Arial" pitchFamily="34" charset="0"/>
                <a:cs typeface="Arial" pitchFamily="34" charset="0"/>
              </a:rPr>
              <a:t>в праздник – это двойная радость, как и для младенца, так и для его родных и близких. </a:t>
            </a:r>
            <a:r>
              <a:rPr lang="ru-RU" sz="700" dirty="0" smtClean="0">
                <a:latin typeface="Arial" pitchFamily="34" charset="0"/>
                <a:cs typeface="Arial" pitchFamily="34" charset="0"/>
              </a:rPr>
              <a:t>8 июля - в День семьи, любви и верности в Акушерском отделении ГКБ №15 им. О.М. Филатова состоялась торжественная выписка новорожденных, что стало для их родителей приятным сюрпризом. Медицинские специалисты поздравили пап и мам и вручили им цветы и подарки.</a:t>
            </a:r>
          </a:p>
          <a:p>
            <a:pPr indent="88900" algn="just" fontAlgn="base">
              <a:spcBef>
                <a:spcPct val="0"/>
              </a:spcBef>
              <a:spcAft>
                <a:spcPct val="0"/>
              </a:spcAft>
            </a:pPr>
            <a:r>
              <a:rPr lang="ru-RU" sz="700" dirty="0" smtClean="0">
                <a:latin typeface="Arial" pitchFamily="34" charset="0"/>
                <a:cs typeface="Arial" pitchFamily="34" charset="0"/>
              </a:rPr>
              <a:t>Напоминаем, что этот сравнительно молодой праздник уже успел полюбиться многим жителям нашей страны. </a:t>
            </a:r>
            <a:endParaRPr lang="ru-RU" sz="700" dirty="0" smtClean="0">
              <a:latin typeface="Arial" pitchFamily="34" charset="0"/>
              <a:cs typeface="Arial" pitchFamily="34" charset="0"/>
            </a:endParaRPr>
          </a:p>
        </p:txBody>
      </p:sp>
      <p:cxnSp>
        <p:nvCxnSpPr>
          <p:cNvPr id="33" name="Прямая соединительная линия 32"/>
          <p:cNvCxnSpPr/>
          <p:nvPr/>
        </p:nvCxnSpPr>
        <p:spPr>
          <a:xfrm rot="5400000">
            <a:off x="1599242" y="4799643"/>
            <a:ext cx="9601203" cy="19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0" y="2656427"/>
            <a:ext cx="640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Прямоугольник 55"/>
          <p:cNvSpPr/>
          <p:nvPr/>
        </p:nvSpPr>
        <p:spPr>
          <a:xfrm>
            <a:off x="0" y="0"/>
            <a:ext cx="6400800" cy="2723823"/>
          </a:xfrm>
          <a:prstGeom prst="rect">
            <a:avLst/>
          </a:prstGeom>
        </p:spPr>
        <p:txBody>
          <a:bodyPr wrap="square">
            <a:spAutoFit/>
          </a:bodyPr>
          <a:lstStyle/>
          <a:p>
            <a:pPr indent="92075" algn="just" fontAlgn="base">
              <a:spcBef>
                <a:spcPct val="0"/>
              </a:spcBef>
              <a:spcAft>
                <a:spcPct val="0"/>
              </a:spcAft>
            </a:pPr>
            <a:r>
              <a:rPr lang="ru-RU" sz="1000" b="1" dirty="0" smtClean="0">
                <a:latin typeface="Arial" pitchFamily="34" charset="0"/>
                <a:cs typeface="Arial" pitchFamily="34" charset="0"/>
              </a:rPr>
              <a:t>В нашем холле расцвели ромашки</a:t>
            </a:r>
          </a:p>
          <a:p>
            <a:pPr indent="88900" algn="just" fontAlgn="base">
              <a:spcBef>
                <a:spcPct val="0"/>
              </a:spcBef>
              <a:spcAft>
                <a:spcPct val="0"/>
              </a:spcAft>
            </a:pPr>
            <a:r>
              <a:rPr lang="ru-RU" sz="700" dirty="0" smtClean="0">
                <a:latin typeface="Arial" pitchFamily="34" charset="0"/>
                <a:cs typeface="Arial" pitchFamily="34" charset="0"/>
              </a:rPr>
              <a:t>Каждый год Всероссийский день семьи, любви и верности отмечается в одну и ту же дату – 8 июля. В 2019 году она выпадает на понедельник. Этот праздник очень молодой. Несмотря на большую историю, уходящую корнями в </a:t>
            </a:r>
            <a:r>
              <a:rPr lang="ru-RU" sz="700" dirty="0" err="1" smtClean="0">
                <a:latin typeface="Arial" pitchFamily="34" charset="0"/>
                <a:cs typeface="Arial" pitchFamily="34" charset="0"/>
              </a:rPr>
              <a:t>раннехристианские</a:t>
            </a:r>
            <a:r>
              <a:rPr lang="ru-RU" sz="700" dirty="0" smtClean="0">
                <a:latin typeface="Arial" pitchFamily="34" charset="0"/>
                <a:cs typeface="Arial" pitchFamily="34" charset="0"/>
              </a:rPr>
              <a:t> времена, отмечается он всего ничего – с 2008 года, который был объявлен годом семьи. Дата выбрана в честь памяти святых Петра и </a:t>
            </a:r>
            <a:r>
              <a:rPr lang="ru-RU" sz="700" dirty="0" err="1" smtClean="0">
                <a:latin typeface="Arial" pitchFamily="34" charset="0"/>
                <a:cs typeface="Arial" pitchFamily="34" charset="0"/>
              </a:rPr>
              <a:t>Февронии</a:t>
            </a:r>
            <a:r>
              <a:rPr lang="ru-RU" sz="700" dirty="0" smtClean="0">
                <a:latin typeface="Arial" pitchFamily="34" charset="0"/>
                <a:cs typeface="Arial" pitchFamily="34" charset="0"/>
              </a:rPr>
              <a:t>, чье жизнеописание легло с основу праздника. Сила их любви была настолько велика, что даже смерть не смогла разлучить их – так гласит легенда.</a:t>
            </a: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endParaRPr lang="ru-RU" sz="700" dirty="0" smtClean="0">
              <a:latin typeface="Arial" pitchFamily="34" charset="0"/>
              <a:cs typeface="Arial" pitchFamily="34" charset="0"/>
            </a:endParaRPr>
          </a:p>
          <a:p>
            <a:pPr indent="88900" algn="just" fontAlgn="base">
              <a:spcBef>
                <a:spcPct val="0"/>
              </a:spcBef>
              <a:spcAft>
                <a:spcPct val="0"/>
              </a:spcAft>
            </a:pPr>
            <a:r>
              <a:rPr lang="ru-RU" sz="700" dirty="0" smtClean="0">
                <a:latin typeface="Arial" pitchFamily="34" charset="0"/>
                <a:cs typeface="Arial" pitchFamily="34" charset="0"/>
              </a:rPr>
              <a:t>Накануне Всероссийского Дня семьи, любви и верности расцвели ромашки и в холле главного корпуса нашей больницы. Сотрудники клиники поделились с нами своими фотографиями, на которых отображены самые волнительные моменты жизни их семей. </a:t>
            </a:r>
          </a:p>
          <a:p>
            <a:pPr indent="88900" algn="just" fontAlgn="base">
              <a:spcBef>
                <a:spcPct val="0"/>
              </a:spcBef>
              <a:spcAft>
                <a:spcPct val="0"/>
              </a:spcAft>
            </a:pPr>
            <a:r>
              <a:rPr lang="ru-RU" sz="700" dirty="0" smtClean="0">
                <a:latin typeface="Arial" pitchFamily="34" charset="0"/>
                <a:cs typeface="Arial" pitchFamily="34" charset="0"/>
              </a:rPr>
              <a:t>Человеческая </a:t>
            </a:r>
            <a:r>
              <a:rPr lang="ru-RU" sz="700" dirty="0" smtClean="0">
                <a:latin typeface="Arial" pitchFamily="34" charset="0"/>
                <a:cs typeface="Arial" pitchFamily="34" charset="0"/>
              </a:rPr>
              <a:t>память со временем перестает хранить мелкие детали, они обесцвечиваются и постепенно забываются. </a:t>
            </a:r>
            <a:r>
              <a:rPr lang="ru-RU" sz="700" dirty="0" smtClean="0">
                <a:latin typeface="Arial" pitchFamily="34" charset="0"/>
                <a:cs typeface="Arial" pitchFamily="34" charset="0"/>
              </a:rPr>
              <a:t>А вот фотографии не стареют, они даже через много лет с точностью передают в кадре то, что было запечатлено когда-то. И потом образы длиной в долю секунды складываются в своеобразную ленту жизни, семейный фотоальбом, где есть свадебное фото, фото рождения малышей, фото дедушки и бабушки, которые прожили вместе целых 57 лет и мечтают дожить до золотой свадьбы.. и много-много других семейных фотографий…</a:t>
            </a:r>
          </a:p>
        </p:txBody>
      </p:sp>
      <p:sp>
        <p:nvSpPr>
          <p:cNvPr id="57" name="Прямоугольник 56"/>
          <p:cNvSpPr/>
          <p:nvPr/>
        </p:nvSpPr>
        <p:spPr>
          <a:xfrm>
            <a:off x="2235203" y="580062"/>
            <a:ext cx="1896530" cy="1492716"/>
          </a:xfrm>
          <a:prstGeom prst="rect">
            <a:avLst/>
          </a:prstGeom>
        </p:spPr>
        <p:txBody>
          <a:bodyPr wrap="square">
            <a:spAutoFit/>
          </a:bodyPr>
          <a:lstStyle/>
          <a:p>
            <a:pPr indent="88900" algn="just" fontAlgn="base">
              <a:spcBef>
                <a:spcPct val="0"/>
              </a:spcBef>
              <a:spcAft>
                <a:spcPct val="0"/>
              </a:spcAft>
            </a:pPr>
            <a:r>
              <a:rPr lang="ru-RU" sz="700" dirty="0" smtClean="0">
                <a:latin typeface="Arial" pitchFamily="34" charset="0"/>
                <a:cs typeface="Arial" pitchFamily="34" charset="0"/>
              </a:rPr>
              <a:t>День семьи, любви и верности – праздник, наполненный светом и теплотой, когда мы почитаем величайшую ценность в жизни – семью.</a:t>
            </a:r>
          </a:p>
          <a:p>
            <a:pPr indent="88900" algn="just" fontAlgn="base">
              <a:spcBef>
                <a:spcPct val="0"/>
              </a:spcBef>
              <a:spcAft>
                <a:spcPct val="0"/>
              </a:spcAft>
            </a:pPr>
            <a:r>
              <a:rPr lang="ru-RU" sz="700" dirty="0" smtClean="0">
                <a:latin typeface="Arial" pitchFamily="34" charset="0"/>
                <a:cs typeface="Arial" pitchFamily="34" charset="0"/>
              </a:rPr>
              <a:t>Символом праздника был выбран скромный полевой цветок – ромашка. </a:t>
            </a:r>
            <a:r>
              <a:rPr lang="ru-RU" sz="700" dirty="0" smtClean="0">
                <a:latin typeface="Arial" pitchFamily="34" charset="0"/>
                <a:cs typeface="Arial" pitchFamily="34" charset="0"/>
              </a:rPr>
              <a:t>Значение его </a:t>
            </a:r>
            <a:r>
              <a:rPr lang="ru-RU" sz="700" dirty="0" smtClean="0">
                <a:latin typeface="Arial" pitchFamily="34" charset="0"/>
                <a:cs typeface="Arial" pitchFamily="34" charset="0"/>
              </a:rPr>
              <a:t>неоднозначно </a:t>
            </a:r>
            <a:r>
              <a:rPr lang="ru-RU" sz="700" dirty="0" smtClean="0">
                <a:latin typeface="Arial" pitchFamily="34" charset="0"/>
                <a:cs typeface="Arial" pitchFamily="34" charset="0"/>
              </a:rPr>
              <a:t>– это и «цветок любви» (все помнят гадание на ромашке), и символ чистоты и скромности, и знак надежности и верности – ведь весной ромашка обязательно зацветет на том же месте, где цвела ранее. </a:t>
            </a:r>
            <a:endParaRPr lang="ru-RU" sz="700" dirty="0" smtClean="0">
              <a:latin typeface="Arial" pitchFamily="34" charset="0"/>
              <a:cs typeface="Arial" pitchFamily="34" charset="0"/>
            </a:endParaRPr>
          </a:p>
        </p:txBody>
      </p:sp>
      <p:pic>
        <p:nvPicPr>
          <p:cNvPr id="58" name="Picture 2" descr="https://pp.userapi.com/c854228/v854228539/88db5/-7IKHzKpBhE.jpg"/>
          <p:cNvPicPr>
            <a:picLocks noChangeAspect="1" noChangeArrowheads="1"/>
          </p:cNvPicPr>
          <p:nvPr/>
        </p:nvPicPr>
        <p:blipFill>
          <a:blip r:embed="rId21" cstate="print"/>
          <a:srcRect l="9743" t="1166" b="28054"/>
          <a:stretch>
            <a:fillRect/>
          </a:stretch>
        </p:blipFill>
        <p:spPr bwMode="auto">
          <a:xfrm>
            <a:off x="0" y="653002"/>
            <a:ext cx="2274466" cy="1337733"/>
          </a:xfrm>
          <a:prstGeom prst="rect">
            <a:avLst/>
          </a:prstGeom>
          <a:noFill/>
        </p:spPr>
      </p:pic>
      <p:pic>
        <p:nvPicPr>
          <p:cNvPr id="59" name="Picture 4" descr="https://pp.userapi.com/c851220/v851220539/165fa1/QEK4Fub3myg.jpg"/>
          <p:cNvPicPr>
            <a:picLocks noChangeAspect="1" noChangeArrowheads="1"/>
          </p:cNvPicPr>
          <p:nvPr/>
        </p:nvPicPr>
        <p:blipFill>
          <a:blip r:embed="rId22" cstate="print"/>
          <a:srcRect l="8614" t="6580" b="22193"/>
          <a:stretch>
            <a:fillRect/>
          </a:stretch>
        </p:blipFill>
        <p:spPr bwMode="auto">
          <a:xfrm>
            <a:off x="4097867" y="653002"/>
            <a:ext cx="2302933" cy="1346200"/>
          </a:xfrm>
          <a:prstGeom prst="rect">
            <a:avLst/>
          </a:prstGeom>
          <a:noFill/>
        </p:spPr>
      </p:pic>
      <p:cxnSp>
        <p:nvCxnSpPr>
          <p:cNvPr id="60" name="Прямая соединительная линия 59"/>
          <p:cNvCxnSpPr/>
          <p:nvPr/>
        </p:nvCxnSpPr>
        <p:spPr>
          <a:xfrm>
            <a:off x="0" y="4797425"/>
            <a:ext cx="640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Picture 2" descr="C:\Users\15\Downloads\_ЗАГРУЗКИ 19.06.ИЮНЬ\28 Конференция клинических случаев\DSC01949.JPG"/>
          <p:cNvPicPr>
            <a:picLocks noChangeAspect="1" noChangeArrowheads="1"/>
          </p:cNvPicPr>
          <p:nvPr/>
        </p:nvPicPr>
        <p:blipFill>
          <a:blip r:embed="rId10" cstate="print"/>
          <a:srcRect l="50959" t="35831" r="23399" b="44281"/>
          <a:stretch>
            <a:fillRect/>
          </a:stretch>
        </p:blipFill>
        <p:spPr bwMode="auto">
          <a:xfrm>
            <a:off x="8195733" y="3127249"/>
            <a:ext cx="1735667" cy="420285"/>
          </a:xfrm>
          <a:prstGeom prst="rect">
            <a:avLst/>
          </a:prstGeom>
          <a:noFill/>
        </p:spPr>
      </p:pic>
      <p:pic>
        <p:nvPicPr>
          <p:cNvPr id="1031" name="Picture 7" descr="C:\Users\15\Downloads\_ЗАГРУЗКИ 19.06.ИЮНЬ\28 Конференция клинических случаев\eDSC04369.JPG"/>
          <p:cNvPicPr>
            <a:picLocks noChangeAspect="1" noChangeArrowheads="1"/>
          </p:cNvPicPr>
          <p:nvPr/>
        </p:nvPicPr>
        <p:blipFill>
          <a:blip r:embed="rId23" cstate="print"/>
          <a:srcRect/>
          <a:stretch>
            <a:fillRect/>
          </a:stretch>
        </p:blipFill>
        <p:spPr bwMode="auto">
          <a:xfrm>
            <a:off x="7938368" y="3261360"/>
            <a:ext cx="1879092" cy="125279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1"/>
            <a:ext cx="12801600" cy="9601200"/>
          </a:xfrm>
          <a:prstGeom prst="rect">
            <a:avLst/>
          </a:prstGeom>
        </p:spPr>
        <p:txBody>
          <a:bodyPr wrap="square" numCol="8" spcCol="90000">
            <a:spAutoFit/>
          </a:bodyPr>
          <a:lstStyle/>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r>
              <a:rPr lang="ru-RU" sz="700" dirty="0" smtClean="0">
                <a:latin typeface="Arial" pitchFamily="34" charset="0"/>
                <a:cs typeface="Arial" pitchFamily="34" charset="0"/>
              </a:rPr>
              <a:t> </a:t>
            </a:r>
          </a:p>
          <a:p>
            <a:pPr indent="90000" algn="just"/>
            <a:r>
              <a:rPr lang="ru-RU" sz="700" dirty="0" smtClean="0">
                <a:latin typeface="Arial" pitchFamily="34" charset="0"/>
                <a:cs typeface="Arial" pitchFamily="34" charset="0"/>
              </a:rPr>
              <a:t>Департамент здравоохранения Москвы уделяет большое внимание </a:t>
            </a:r>
            <a:r>
              <a:rPr lang="ru-RU" sz="700" dirty="0" err="1" smtClean="0">
                <a:latin typeface="Arial" pitchFamily="34" charset="0"/>
                <a:cs typeface="Arial" pitchFamily="34" charset="0"/>
              </a:rPr>
              <a:t>пациентоориентирован-ности</a:t>
            </a:r>
            <a:r>
              <a:rPr lang="ru-RU" sz="700" dirty="0" smtClean="0">
                <a:latin typeface="Arial" pitchFamily="34" charset="0"/>
                <a:cs typeface="Arial" pitchFamily="34" charset="0"/>
              </a:rPr>
              <a:t> медицинских организаций. Одно из ее направлений - создание новой модели работы приёмного отделения больницы, работающего в системе оказания скорой помощи. Основной принцип данной модели сформулирован так: «Врач - к пациенту». </a:t>
            </a:r>
          </a:p>
          <a:p>
            <a:pPr indent="90000" algn="just"/>
            <a:r>
              <a:rPr lang="ru-RU" sz="700" dirty="0" smtClean="0">
                <a:latin typeface="Arial" pitchFamily="34" charset="0"/>
                <a:cs typeface="Arial" pitchFamily="34" charset="0"/>
              </a:rPr>
              <a:t>Внедрить и апробировать новую форму работы приёмного отделения одной из первых взялась крупная многопрофильная больница столицы - Городская клиническая больница </a:t>
            </a:r>
            <a:r>
              <a:rPr lang="en-US" sz="700" dirty="0" smtClean="0">
                <a:latin typeface="Arial" pitchFamily="34" charset="0"/>
                <a:cs typeface="Arial" pitchFamily="34" charset="0"/>
              </a:rPr>
              <a:t>№15</a:t>
            </a:r>
            <a:r>
              <a:rPr lang="ru-RU" sz="700" dirty="0" smtClean="0">
                <a:latin typeface="Arial" pitchFamily="34" charset="0"/>
                <a:cs typeface="Arial" pitchFamily="34" charset="0"/>
              </a:rPr>
              <a:t> им. О.М.Филатова. </a:t>
            </a:r>
          </a:p>
          <a:p>
            <a:pPr indent="90000" algn="just"/>
            <a:r>
              <a:rPr lang="ru-RU" sz="700" dirty="0" smtClean="0">
                <a:latin typeface="Arial" pitchFamily="34" charset="0"/>
                <a:cs typeface="Arial" pitchFamily="34" charset="0"/>
              </a:rPr>
              <a:t>Подробнее о задачах, которые необходимо решить, чтобы достичь этой цели, а также о первых полученных результатах мы беседуем с главным врачом ГКБ </a:t>
            </a:r>
            <a:r>
              <a:rPr lang="en-US" sz="700" dirty="0" smtClean="0">
                <a:latin typeface="Arial" pitchFamily="34" charset="0"/>
                <a:cs typeface="Arial" pitchFamily="34" charset="0"/>
              </a:rPr>
              <a:t>№15</a:t>
            </a:r>
            <a:r>
              <a:rPr lang="ru-RU" sz="700" dirty="0" smtClean="0">
                <a:latin typeface="Arial" pitchFamily="34" charset="0"/>
                <a:cs typeface="Arial" pitchFamily="34" charset="0"/>
              </a:rPr>
              <a:t> им. О.М.Филатова, кандидатом медицинских наук Валерием </a:t>
            </a:r>
            <a:r>
              <a:rPr lang="ru-RU" sz="700" dirty="0" err="1" smtClean="0">
                <a:latin typeface="Arial" pitchFamily="34" charset="0"/>
                <a:cs typeface="Arial" pitchFamily="34" charset="0"/>
              </a:rPr>
              <a:t>Вечорко</a:t>
            </a:r>
            <a:r>
              <a:rPr lang="ru-RU" sz="700" dirty="0" smtClean="0">
                <a:latin typeface="Arial" pitchFamily="34" charset="0"/>
                <a:cs typeface="Arial" pitchFamily="34" charset="0"/>
              </a:rPr>
              <a:t>.</a:t>
            </a:r>
          </a:p>
          <a:p>
            <a:pPr algn="ctr">
              <a:spcBef>
                <a:spcPts val="300"/>
              </a:spcBef>
              <a:spcAft>
                <a:spcPts val="300"/>
              </a:spcAft>
            </a:pPr>
            <a:r>
              <a:rPr lang="ru-RU" sz="800" b="1" dirty="0" smtClean="0">
                <a:latin typeface="Arial" pitchFamily="34" charset="0"/>
                <a:cs typeface="Arial" pitchFamily="34" charset="0"/>
              </a:rPr>
              <a:t>Комфортно, быстро и</a:t>
            </a:r>
            <a:br>
              <a:rPr lang="ru-RU" sz="800" b="1" dirty="0" smtClean="0">
                <a:latin typeface="Arial" pitchFamily="34" charset="0"/>
                <a:cs typeface="Arial" pitchFamily="34" charset="0"/>
              </a:rPr>
            </a:br>
            <a:r>
              <a:rPr lang="ru-RU" sz="800" b="1" dirty="0" smtClean="0">
                <a:latin typeface="Arial" pitchFamily="34" charset="0"/>
                <a:cs typeface="Arial" pitchFamily="34" charset="0"/>
              </a:rPr>
              <a:t> без потери качества </a:t>
            </a:r>
          </a:p>
          <a:p>
            <a:pPr indent="90000" algn="just"/>
            <a:r>
              <a:rPr lang="ru-RU" sz="700" dirty="0" smtClean="0">
                <a:latin typeface="Arial" pitchFamily="34" charset="0"/>
                <a:cs typeface="Arial" pitchFamily="34" charset="0"/>
              </a:rPr>
              <a:t>- </a:t>
            </a:r>
            <a:r>
              <a:rPr lang="ru-RU" sz="700" i="1" dirty="0" smtClean="0">
                <a:latin typeface="Arial" pitchFamily="34" charset="0"/>
                <a:cs typeface="Arial" pitchFamily="34" charset="0"/>
              </a:rPr>
              <a:t>Валерий Иванович, наверное, уже набило оскомину сравнение регистратуры поликлиники и приёмного отделения стационара с «вешалкой», с которой начинается театр. Тем не менее, сравнение абсолютно </a:t>
            </a:r>
            <a:r>
              <a:rPr lang="ru-RU" sz="700" i="1" dirty="0" err="1" smtClean="0">
                <a:latin typeface="Arial" pitchFamily="34" charset="0"/>
                <a:cs typeface="Arial" pitchFamily="34" charset="0"/>
              </a:rPr>
              <a:t>справед-ливое</a:t>
            </a:r>
            <a:r>
              <a:rPr lang="ru-RU" sz="700" i="1" dirty="0" smtClean="0">
                <a:latin typeface="Arial" pitchFamily="34" charset="0"/>
                <a:cs typeface="Arial" pitchFamily="34" charset="0"/>
              </a:rPr>
              <a:t>: первое и самое сильное впечатление и от театра, и от лечебного учреждения </a:t>
            </a:r>
            <a:r>
              <a:rPr lang="ru-RU" sz="700" i="1" dirty="0" err="1" smtClean="0">
                <a:latin typeface="Arial" pitchFamily="34" charset="0"/>
                <a:cs typeface="Arial" pitchFamily="34" charset="0"/>
              </a:rPr>
              <a:t>форми-руется</a:t>
            </a:r>
            <a:r>
              <a:rPr lang="ru-RU" sz="700" i="1" dirty="0" smtClean="0">
                <a:latin typeface="Arial" pitchFamily="34" charset="0"/>
                <a:cs typeface="Arial" pitchFamily="34" charset="0"/>
              </a:rPr>
              <a:t> у человека сразу, как только он переступает порог. Но почему-то в отличие от театра логика реформирования системы здравоохранения оказалась обратной: сначала внедряли ВМП, модернизировали операционные и лаборатории, а только теперь обратили внимание на входные группы в поликлиниках и приёмные отделения в больницах. Появились новые понятия - «</a:t>
            </a:r>
            <a:r>
              <a:rPr lang="ru-RU" sz="700" i="1" dirty="0" err="1" smtClean="0">
                <a:latin typeface="Arial" pitchFamily="34" charset="0"/>
                <a:cs typeface="Arial" pitchFamily="34" charset="0"/>
              </a:rPr>
              <a:t>пациентоориентированность</a:t>
            </a:r>
            <a:r>
              <a:rPr lang="ru-RU" sz="700" i="1" dirty="0" smtClean="0">
                <a:latin typeface="Arial" pitchFamily="34" charset="0"/>
                <a:cs typeface="Arial" pitchFamily="34" charset="0"/>
              </a:rPr>
              <a:t>» и «сервис в здравоохранении». </a:t>
            </a:r>
            <a:r>
              <a:rPr lang="ru-RU" sz="700" i="1" dirty="0" err="1" smtClean="0">
                <a:latin typeface="Arial" pitchFamily="34" charset="0"/>
                <a:cs typeface="Arial" pitchFamily="34" charset="0"/>
              </a:rPr>
              <a:t>По-Вашему</a:t>
            </a:r>
            <a:r>
              <a:rPr lang="ru-RU" sz="700" i="1" dirty="0" smtClean="0">
                <a:latin typeface="Arial" pitchFamily="34" charset="0"/>
                <a:cs typeface="Arial" pitchFamily="34" charset="0"/>
              </a:rPr>
              <a:t>, комфортная обстановка на самом деле так важна для пациентов, и как сервис отражается на качестве медицинской помощи?</a:t>
            </a:r>
          </a:p>
          <a:p>
            <a:pPr indent="90000" algn="just">
              <a:buFontTx/>
              <a:buChar char="-"/>
            </a:pPr>
            <a:r>
              <a:rPr lang="ru-RU" sz="700" dirty="0" smtClean="0">
                <a:latin typeface="Arial" pitchFamily="34" charset="0"/>
                <a:cs typeface="Arial" pitchFamily="34" charset="0"/>
              </a:rPr>
              <a:t>Прежде всего, уточню: </a:t>
            </a:r>
            <a:r>
              <a:rPr lang="ru-RU" sz="700" dirty="0" err="1" smtClean="0">
                <a:latin typeface="Arial" pitchFamily="34" charset="0"/>
                <a:cs typeface="Arial" pitchFamily="34" charset="0"/>
              </a:rPr>
              <a:t>пациентоориентированность</a:t>
            </a:r>
            <a:r>
              <a:rPr lang="ru-RU" sz="700" dirty="0" smtClean="0">
                <a:latin typeface="Arial" pitchFamily="34" charset="0"/>
                <a:cs typeface="Arial" pitchFamily="34" charset="0"/>
              </a:rPr>
              <a:t> не подразумевает стремление </a:t>
            </a:r>
            <a:r>
              <a:rPr lang="ru-RU" sz="700" dirty="0" err="1" smtClean="0">
                <a:latin typeface="Arial" pitchFamily="34" charset="0"/>
                <a:cs typeface="Arial" pitchFamily="34" charset="0"/>
              </a:rPr>
              <a:t>понра-виться</a:t>
            </a:r>
            <a:r>
              <a:rPr lang="ru-RU" sz="700" dirty="0" smtClean="0">
                <a:latin typeface="Arial" pitchFamily="34" charset="0"/>
                <a:cs typeface="Arial" pitchFamily="34" charset="0"/>
              </a:rPr>
              <a:t> пациенту исключительно в плане сервиса. Комфортность пребывания в лечебном </a:t>
            </a:r>
            <a:r>
              <a:rPr lang="ru-RU" sz="700" dirty="0" err="1" smtClean="0">
                <a:latin typeface="Arial" pitchFamily="34" charset="0"/>
                <a:cs typeface="Arial" pitchFamily="34" charset="0"/>
              </a:rPr>
              <a:t>учреж-дении</a:t>
            </a:r>
            <a:r>
              <a:rPr lang="ru-RU" sz="700" dirty="0" smtClean="0">
                <a:latin typeface="Arial" pitchFamily="34" charset="0"/>
                <a:cs typeface="Arial" pitchFamily="34" charset="0"/>
              </a:rPr>
              <a:t>, под которым мы понимаем доброжелательность персонала, мягкие диваны, телевизор в холлах - безусловно, важные слагаемые </a:t>
            </a:r>
            <a:r>
              <a:rPr lang="ru-RU" sz="700" dirty="0" err="1" smtClean="0">
                <a:latin typeface="Arial" pitchFamily="34" charset="0"/>
                <a:cs typeface="Arial" pitchFamily="34" charset="0"/>
              </a:rPr>
              <a:t>пациентоориентированности</a:t>
            </a:r>
            <a:r>
              <a:rPr lang="ru-RU" sz="700" dirty="0" smtClean="0">
                <a:latin typeface="Arial" pitchFamily="34" charset="0"/>
                <a:cs typeface="Arial" pitchFamily="34" charset="0"/>
              </a:rPr>
              <a:t>, но далеко не единственные. Во всяком случае, для учреждений государственной системы </a:t>
            </a:r>
            <a:r>
              <a:rPr lang="ru-RU" sz="700" dirty="0" err="1" smtClean="0">
                <a:latin typeface="Arial" pitchFamily="34" charset="0"/>
                <a:cs typeface="Arial" pitchFamily="34" charset="0"/>
              </a:rPr>
              <a:t>здраво-охранения</a:t>
            </a:r>
            <a:r>
              <a:rPr lang="ru-RU" sz="700" dirty="0" smtClean="0">
                <a:latin typeface="Arial" pitchFamily="34" charset="0"/>
                <a:cs typeface="Arial" pitchFamily="34" charset="0"/>
              </a:rPr>
              <a:t>. В отличие от частных клиник, которые ориентированы на то, чтобы сделать пациентов своими «клиентами» и приучить их возвращаться сюда снова и снова, больницы, оказывающие экстренную медицинскую помощь, призваны спасти человека в тяжелой ситуации или излечить его от заболевания желательно раз и навсегда. </a:t>
            </a: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buFontTx/>
              <a:buChar char="-"/>
            </a:pPr>
            <a:r>
              <a:rPr lang="ru-RU" sz="700" dirty="0" smtClean="0">
                <a:latin typeface="Arial" pitchFamily="34" charset="0"/>
                <a:cs typeface="Arial" pitchFamily="34" charset="0"/>
              </a:rPr>
              <a:t>От того, будет ли пациент нашей больницы два часа дожидаться осмотра врачом или оформления документов для госпитализации, сидя на мягком диване, а не на железном стуле, его негативное отношение к медицине не изменится. Но на результатах его лечения может самым негативным образом отразиться промедление на любом из этапов работы с больным в приёмном отделении. Поэтому создание комфортной среды в зале ожидания мы ставим на почётное второе место в списке приоритетов. На первом - оптимизация всех рабочих процессов и рациональное использование ресурсов стационара - кадров, помещений, оборудования - для повышения качества медицинской помощи, оказание которой начинается именно в приёмном отделении.</a:t>
            </a:r>
          </a:p>
          <a:p>
            <a:pPr indent="90000" algn="just"/>
            <a:r>
              <a:rPr lang="ru-RU" sz="700" dirty="0" smtClean="0">
                <a:latin typeface="Arial" pitchFamily="34" charset="0"/>
                <a:cs typeface="Arial" pitchFamily="34" charset="0"/>
              </a:rPr>
              <a:t>Внедрение новой модели работы приёмного отделения позволяет решить целый ряд важных вопросов. Прежде всего, сократить время пребывания пациентов в приёмном отделении, и, как следствие - начать лечение как можно быстрее, что в значительной мере предопределяет его результат. С этим непосредственно связан второй «плюс» - улучшение результатов лечения и, как следствие, снижение показателя </a:t>
            </a:r>
            <a:r>
              <a:rPr lang="ru-RU" sz="700" dirty="0" err="1" smtClean="0">
                <a:latin typeface="Arial" pitchFamily="34" charset="0"/>
                <a:cs typeface="Arial" pitchFamily="34" charset="0"/>
              </a:rPr>
              <a:t>досуточной</a:t>
            </a:r>
            <a:r>
              <a:rPr lang="ru-RU" sz="700" dirty="0" smtClean="0">
                <a:latin typeface="Arial" pitchFamily="34" charset="0"/>
                <a:cs typeface="Arial" pitchFamily="34" charset="0"/>
              </a:rPr>
              <a:t> летальности больных в стационаре и возникновения осложнений. Одной из решенных проблем является обеспечение безопасности пациента, ведь теперь нездоровый человек избавлен от необходимости самостоятельно передвигаться по больнице, подвергая себя риску упасть в обморок, заблудиться и т.д. Не менее важный вопрос - создание благоприятной эмоциональной атмосферы в приёмном отделении и диагностических подразделениях, что очень важно для пациентов и медицинских работников. И, наконец,- удовлетворённость пациента медицинской помощью, сокращение количества негативных впечатлений, конфликтных ситуаций, и даже судебных исков.</a:t>
            </a: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r>
              <a:rPr lang="ru-RU" sz="700" dirty="0" smtClean="0">
                <a:latin typeface="Arial" pitchFamily="34" charset="0"/>
                <a:cs typeface="Arial" pitchFamily="34" charset="0"/>
              </a:rPr>
              <a:t> </a:t>
            </a: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r>
              <a:rPr lang="ru-RU" sz="700" dirty="0" smtClean="0">
                <a:latin typeface="Arial" pitchFamily="34" charset="0"/>
                <a:cs typeface="Arial" pitchFamily="34" charset="0"/>
              </a:rPr>
              <a:t>К этому списку я добавил бы ещё одно, не менее значимое ожидаемое достижение - повышение престижа врачебной профессии и статуса медицинского работника в общественном мнении. </a:t>
            </a:r>
          </a:p>
          <a:p>
            <a:pPr indent="90000" algn="just"/>
            <a:r>
              <a:rPr lang="ru-RU" sz="700" dirty="0" smtClean="0">
                <a:latin typeface="Arial" pitchFamily="34" charset="0"/>
                <a:cs typeface="Arial" pitchFamily="34" charset="0"/>
              </a:rPr>
              <a:t>Иными словами, ориентированность на больного - это синхронное переформатирование деятельности всех служб лечебного учреждения таким образом, когда в итоге человек, который обратился за медицинской помощью, остался доволен и лечением, и общением с персоналом больницы, а персонал остался доволен тем, как он выполнил свою работу, в каких условиях он её выполнял, и как это оценено. </a:t>
            </a:r>
          </a:p>
          <a:p>
            <a:pPr algn="ctr">
              <a:spcBef>
                <a:spcPts val="300"/>
              </a:spcBef>
              <a:spcAft>
                <a:spcPts val="300"/>
              </a:spcAft>
            </a:pPr>
            <a:r>
              <a:rPr lang="ru-RU" sz="800" b="1" dirty="0" smtClean="0">
                <a:latin typeface="Arial" pitchFamily="34" charset="0"/>
                <a:cs typeface="Arial" pitchFamily="34" charset="0"/>
              </a:rPr>
              <a:t>Результат за два года </a:t>
            </a:r>
          </a:p>
          <a:p>
            <a:pPr indent="90000" algn="just"/>
            <a:r>
              <a:rPr lang="ru-RU" sz="700" i="1" dirty="0" smtClean="0">
                <a:latin typeface="Arial" pitchFamily="34" charset="0"/>
                <a:cs typeface="Arial" pitchFamily="34" charset="0"/>
              </a:rPr>
              <a:t>- Вы рассказали о целях проекта, а теперь расскажите, пожалуйста, о его сути: как именно изменилась работа приёмного отделения, сколько времени на это понадобилось? Что означает фраза «Врач - к пациенту»?</a:t>
            </a:r>
          </a:p>
          <a:p>
            <a:pPr indent="90000" algn="just"/>
            <a:r>
              <a:rPr lang="ru-RU" sz="700" dirty="0" smtClean="0">
                <a:latin typeface="Arial" pitchFamily="34" charset="0"/>
                <a:cs typeface="Arial" pitchFamily="34" charset="0"/>
              </a:rPr>
              <a:t>- От работы приёмного отделения больницы зависит очень многое: и точная постановка диагноза, и вовремя начатое лечение, и его результат. В идеале все ресурсы приёмного отделения должны быть сосредоточены вокруг больного, иными словами, работа организована так, чтобы не задерживать поток пациентов, не формировать очереди. Как это сделать, расскажу на примере нашего учреждения. Мы последовательно проводили преобразования, и сегодня можем говорить о принципиально новой форме работы приёмного отделения.</a:t>
            </a:r>
          </a:p>
          <a:p>
            <a:pPr indent="90000" algn="just"/>
            <a:r>
              <a:rPr lang="ru-RU" sz="700" dirty="0" smtClean="0">
                <a:latin typeface="Arial" pitchFamily="34" charset="0"/>
                <a:cs typeface="Arial" pitchFamily="34" charset="0"/>
              </a:rPr>
              <a:t>Городская клиническая больница </a:t>
            </a:r>
            <a:r>
              <a:rPr lang="en-US" sz="700" dirty="0" smtClean="0">
                <a:latin typeface="Arial" pitchFamily="34" charset="0"/>
                <a:cs typeface="Arial" pitchFamily="34" charset="0"/>
              </a:rPr>
              <a:t>№15</a:t>
            </a:r>
            <a:r>
              <a:rPr lang="ru-RU" sz="700" dirty="0" smtClean="0">
                <a:latin typeface="Arial" pitchFamily="34" charset="0"/>
                <a:cs typeface="Arial" pitchFamily="34" charset="0"/>
              </a:rPr>
              <a:t> им. О.М.Филатова - один из крупных медицинских центров в Москве, её мощность 1503 койки. В структуре больницы 28 отделений, среди которых такие, куда больные преимущественно </a:t>
            </a:r>
            <a:r>
              <a:rPr lang="ru-RU" sz="700" dirty="0" err="1" smtClean="0">
                <a:latin typeface="Arial" pitchFamily="34" charset="0"/>
                <a:cs typeface="Arial" pitchFamily="34" charset="0"/>
              </a:rPr>
              <a:t>госпитализи-руются</a:t>
            </a:r>
            <a:r>
              <a:rPr lang="ru-RU" sz="700" dirty="0" smtClean="0">
                <a:latin typeface="Arial" pitchFamily="34" charset="0"/>
                <a:cs typeface="Arial" pitchFamily="34" charset="0"/>
              </a:rPr>
              <a:t> экстренно: акушерское, гинекологические, </a:t>
            </a:r>
            <a:r>
              <a:rPr lang="ru-RU" sz="700" dirty="0" err="1" smtClean="0">
                <a:latin typeface="Arial" pitchFamily="34" charset="0"/>
                <a:cs typeface="Arial" pitchFamily="34" charset="0"/>
              </a:rPr>
              <a:t>кардиоло-гическое</a:t>
            </a:r>
            <a:r>
              <a:rPr lang="ru-RU" sz="700" dirty="0" smtClean="0">
                <a:latin typeface="Arial" pitchFamily="34" charset="0"/>
                <a:cs typeface="Arial" pitchFamily="34" charset="0"/>
              </a:rPr>
              <a:t>, травматологические,</a:t>
            </a:r>
            <a:br>
              <a:rPr lang="ru-RU" sz="700" dirty="0" smtClean="0">
                <a:latin typeface="Arial" pitchFamily="34" charset="0"/>
                <a:cs typeface="Arial" pitchFamily="34" charset="0"/>
              </a:rPr>
            </a:br>
            <a:r>
              <a:rPr lang="ru-RU" sz="700" dirty="0" smtClean="0">
                <a:latin typeface="Arial" pitchFamily="34" charset="0"/>
                <a:cs typeface="Arial" pitchFamily="34" charset="0"/>
              </a:rPr>
              <a:t/>
            </a:r>
            <a:br>
              <a:rPr lang="ru-RU" sz="700" dirty="0" smtClean="0">
                <a:latin typeface="Arial" pitchFamily="34" charset="0"/>
                <a:cs typeface="Arial" pitchFamily="34" charset="0"/>
              </a:rPr>
            </a:br>
            <a:r>
              <a:rPr lang="ru-RU" sz="700" dirty="0" smtClean="0">
                <a:latin typeface="Arial" pitchFamily="34" charset="0"/>
                <a:cs typeface="Arial" pitchFamily="34" charset="0"/>
              </a:rPr>
              <a:t/>
            </a:r>
            <a:br>
              <a:rPr lang="ru-RU" sz="700" dirty="0" smtClean="0">
                <a:latin typeface="Arial" pitchFamily="34" charset="0"/>
                <a:cs typeface="Arial" pitchFamily="34" charset="0"/>
              </a:rPr>
            </a:br>
            <a:r>
              <a:rPr lang="ru-RU" sz="700" dirty="0" smtClean="0">
                <a:latin typeface="Arial" pitchFamily="34" charset="0"/>
                <a:cs typeface="Arial" pitchFamily="34" charset="0"/>
              </a:rPr>
              <a:t/>
            </a:r>
            <a:br>
              <a:rPr lang="ru-RU" sz="700" dirty="0" smtClean="0">
                <a:latin typeface="Arial" pitchFamily="34" charset="0"/>
                <a:cs typeface="Arial" pitchFamily="34" charset="0"/>
              </a:rPr>
            </a:br>
            <a:r>
              <a:rPr lang="ru-RU" sz="700" dirty="0" smtClean="0">
                <a:latin typeface="Arial" pitchFamily="34" charset="0"/>
                <a:cs typeface="Arial" pitchFamily="34" charset="0"/>
              </a:rPr>
              <a:t/>
            </a:r>
            <a:br>
              <a:rPr lang="ru-RU" sz="700" dirty="0" smtClean="0">
                <a:latin typeface="Arial" pitchFamily="34" charset="0"/>
                <a:cs typeface="Arial" pitchFamily="34" charset="0"/>
              </a:rPr>
            </a:br>
            <a:r>
              <a:rPr lang="ru-RU" sz="700" dirty="0" smtClean="0">
                <a:latin typeface="Arial" pitchFamily="34" charset="0"/>
                <a:cs typeface="Arial" pitchFamily="34" charset="0"/>
              </a:rPr>
              <a:t/>
            </a:r>
            <a:br>
              <a:rPr lang="ru-RU" sz="700" dirty="0" smtClean="0">
                <a:latin typeface="Arial" pitchFamily="34" charset="0"/>
                <a:cs typeface="Arial" pitchFamily="34" charset="0"/>
              </a:rPr>
            </a:br>
            <a:r>
              <a:rPr lang="ru-RU" sz="700" dirty="0" smtClean="0">
                <a:latin typeface="Arial" pitchFamily="34" charset="0"/>
                <a:cs typeface="Arial" pitchFamily="34" charset="0"/>
              </a:rPr>
              <a:t/>
            </a:r>
            <a:br>
              <a:rPr lang="ru-RU" sz="700" dirty="0" smtClean="0">
                <a:latin typeface="Arial" pitchFamily="34" charset="0"/>
                <a:cs typeface="Arial" pitchFamily="34" charset="0"/>
              </a:rPr>
            </a:br>
            <a:r>
              <a:rPr lang="ru-RU" sz="700" dirty="0" smtClean="0">
                <a:latin typeface="Arial" pitchFamily="34" charset="0"/>
                <a:cs typeface="Arial" pitchFamily="34" charset="0"/>
              </a:rPr>
              <a:t>неврологическое, отделения общей, сосудистой и нейрохирургии. Ежегодно в стационаре получают медицинскую помощь около 85 тысяч пациентов, соответственно, большинство из них проходят через приёмное отделение. Из этого числа почти половина поступает по «скорой», и здесь, без преувеличения, каждая минута важна для спасения жизни. Достаточно сказать, что больница входит в городскую инсультную сеть, у нас оказывают помощь больным с острым нарушением мозгового кровообращения. Кроме того, на территории больницы имеется вертолетная площадка, где круглосуточно дежурит вертолет Центра экстренной медицинской помощи ДЗМ. Вот почему для нашего учреждения оптимизация работы приёмного отделения была особенно актуальна. </a:t>
            </a:r>
          </a:p>
          <a:p>
            <a:pPr indent="90000" algn="just"/>
            <a:r>
              <a:rPr lang="ru-RU" sz="700" dirty="0" smtClean="0">
                <a:latin typeface="Arial" pitchFamily="34" charset="0"/>
                <a:cs typeface="Arial" pitchFamily="34" charset="0"/>
              </a:rPr>
              <a:t>Больные в тяжёлом и крайне тяжелом состоянии госпитализируются, минуя приёмное отделение, непосредственно в шоковый зал реанимационного отделения.</a:t>
            </a:r>
          </a:p>
          <a:p>
            <a:pPr indent="90000" algn="just"/>
            <a:r>
              <a:rPr lang="ru-RU" sz="700" dirty="0" smtClean="0">
                <a:latin typeface="Arial" pitchFamily="34" charset="0"/>
                <a:cs typeface="Arial" pitchFamily="34" charset="0"/>
              </a:rPr>
              <a:t>Раньше приёмное отделение больницы №15 работало по традиционной кабинетной схеме согласно принципу «пациент - к врачу». Поступая, человек обращался в регистратуру, а затем самостоятельно или в сопровождении бригады скорой помощи направлялся в один из смотровых кабинетов к специалисту. Дождавшись своей очереди, он осматривался врачом, после чего сдавал анализы и отправлялся в другие диагностические кабинеты приемного отделения (УЗИ, ЭКГ, специалисты разных профилей). Заметьте: везде ему приходилось ждать, сидя под дверью кабинета. Получив на руки результаты диагностики, пациент возвращался в смотровой кабинет. Наконец, врач принимал решение о госпитализации или направлял на амбулаторное лечение по месту жительства. </a:t>
            </a:r>
          </a:p>
          <a:p>
            <a:pPr indent="90000" algn="just"/>
            <a:r>
              <a:rPr lang="ru-RU" sz="700" dirty="0" smtClean="0">
                <a:latin typeface="Arial" pitchFamily="34" charset="0"/>
                <a:cs typeface="Arial" pitchFamily="34" charset="0"/>
              </a:rPr>
              <a:t>В общей сложности путь пациента от порога больницы до койки в отделении предусматривал 13 этапов. А среднее время пребывания в приёмном отделении составляло 90 минут для госпитализируемых больных и 80 минут - для тех, кто пришёл на плановую госпитализацию. Нетрудно представить, какое количество негативных эмоций выливалось за это время на медработников от самих пациентов и их родственников. </a:t>
            </a:r>
          </a:p>
          <a:p>
            <a:pPr indent="90000" algn="just"/>
            <a:r>
              <a:rPr lang="ru-RU" sz="700" i="1" dirty="0" smtClean="0">
                <a:latin typeface="Arial" pitchFamily="34" charset="0"/>
                <a:cs typeface="Arial" pitchFamily="34" charset="0"/>
              </a:rPr>
              <a:t>- А как сейчас?</a:t>
            </a:r>
          </a:p>
          <a:p>
            <a:pPr indent="90000" algn="just"/>
            <a:r>
              <a:rPr lang="ru-RU" sz="700" dirty="0" smtClean="0">
                <a:latin typeface="Arial" pitchFamily="34" charset="0"/>
                <a:cs typeface="Arial" pitchFamily="34" charset="0"/>
              </a:rPr>
              <a:t>- Сегодня порядок </a:t>
            </a:r>
            <a:r>
              <a:rPr lang="ru-RU" sz="700" dirty="0" err="1" smtClean="0">
                <a:latin typeface="Arial" pitchFamily="34" charset="0"/>
                <a:cs typeface="Arial" pitchFamily="34" charset="0"/>
              </a:rPr>
              <a:t>госпитали-зации</a:t>
            </a:r>
            <a:r>
              <a:rPr lang="ru-RU" sz="700" dirty="0" smtClean="0">
                <a:latin typeface="Arial" pitchFamily="34" charset="0"/>
                <a:cs typeface="Arial" pitchFamily="34" charset="0"/>
              </a:rPr>
              <a:t> предусматривает всего 4 этапа. Среднее время пребывания пациентов в приёмном отделении сократилось до 60 минут для всех больных и до 50 минут для плановых и амбулаторных пациентов. </a:t>
            </a:r>
          </a:p>
          <a:p>
            <a:pPr indent="90000" algn="just"/>
            <a:r>
              <a:rPr lang="ru-RU" sz="700" dirty="0" smtClean="0">
                <a:latin typeface="Arial" pitchFamily="34" charset="0"/>
                <a:cs typeface="Arial" pitchFamily="34" charset="0"/>
              </a:rPr>
              <a:t>Мы отказались от принципа «пациент - к врачу», заменив его новым подходом «врач - к пациенту». Теперь, заходя в приёмное отделение, человек оказывается у распределительного поста, где дежурный координатор в зависимости от характера заболевания сразу направляет пациента в один из смотровых блоков. Больного осматривает специалист, заполняет историю болезни, берут кровь для исследования и, если надо, отвозят на каталке в диагностический кабинет. Следующий этап - госпитализация в отделение или направление на амбулаторное лечение. Минус тридцать минут ожиданий и хождений оборачивается сразу несколькими плюсами: мы устранили очереди у кабинетов, раньше начинаем лечение</a:t>
            </a:r>
            <a:r>
              <a:rPr lang="ru-RU" sz="700" smtClean="0">
                <a:latin typeface="Arial" pitchFamily="34" charset="0"/>
                <a:cs typeface="Arial" pitchFamily="34" charset="0"/>
              </a:rPr>
              <a:t>. </a:t>
            </a: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r>
              <a:rPr lang="ru-RU" sz="700" dirty="0" smtClean="0">
                <a:latin typeface="Arial" pitchFamily="34" charset="0"/>
                <a:cs typeface="Arial" pitchFamily="34" charset="0"/>
              </a:rPr>
              <a:t>Каким же образом удалось переформатировать работу приёмного отделения? Прежде всего, провели перепланировку помещений, вместо отдельных смотровых кабинетов сделали шесть блоков: терапевтический, </a:t>
            </a:r>
            <a:r>
              <a:rPr lang="ru-RU" sz="700" dirty="0" err="1" smtClean="0">
                <a:latin typeface="Arial" pitchFamily="34" charset="0"/>
                <a:cs typeface="Arial" pitchFamily="34" charset="0"/>
              </a:rPr>
              <a:t>общехирургический</a:t>
            </a:r>
            <a:r>
              <a:rPr lang="ru-RU" sz="700" dirty="0" smtClean="0">
                <a:latin typeface="Arial" pitchFamily="34" charset="0"/>
                <a:cs typeface="Arial" pitchFamily="34" charset="0"/>
              </a:rPr>
              <a:t>, </a:t>
            </a:r>
            <a:r>
              <a:rPr lang="ru-RU" sz="700" dirty="0" err="1" smtClean="0">
                <a:latin typeface="Arial" pitchFamily="34" charset="0"/>
                <a:cs typeface="Arial" pitchFamily="34" charset="0"/>
              </a:rPr>
              <a:t>нейрохирурги-ческий</a:t>
            </a:r>
            <a:r>
              <a:rPr lang="ru-RU" sz="700" dirty="0" smtClean="0">
                <a:latin typeface="Arial" pitchFamily="34" charset="0"/>
                <a:cs typeface="Arial" pitchFamily="34" charset="0"/>
              </a:rPr>
              <a:t> / травматологический, гнойной хирургии / проктологии, гинекологический и </a:t>
            </a:r>
            <a:r>
              <a:rPr lang="ru-RU" sz="700" dirty="0" err="1" smtClean="0">
                <a:latin typeface="Arial" pitchFamily="34" charset="0"/>
                <a:cs typeface="Arial" pitchFamily="34" charset="0"/>
              </a:rPr>
              <a:t>офтальмоло-гический</a:t>
            </a:r>
            <a:r>
              <a:rPr lang="ru-RU" sz="700" dirty="0" smtClean="0">
                <a:latin typeface="Arial" pitchFamily="34" charset="0"/>
                <a:cs typeface="Arial" pitchFamily="34" charset="0"/>
              </a:rPr>
              <a:t>. Внутри смотровых </a:t>
            </a:r>
            <a:r>
              <a:rPr lang="ru-RU" sz="700" dirty="0" err="1" smtClean="0">
                <a:latin typeface="Arial" pitchFamily="34" charset="0"/>
                <a:cs typeface="Arial" pitchFamily="34" charset="0"/>
              </a:rPr>
              <a:t>зонировали</a:t>
            </a:r>
            <a:r>
              <a:rPr lang="ru-RU" sz="700" dirty="0" smtClean="0">
                <a:latin typeface="Arial" pitchFamily="34" charset="0"/>
                <a:cs typeface="Arial" pitchFamily="34" charset="0"/>
              </a:rPr>
              <a:t> индивидуальное пространство вокруг каждой из мобильных кроватей с помощью карнизов со шторами. Таким образом, осмотр пациента врачом проводится деликатно, без посторонних глаз. </a:t>
            </a:r>
          </a:p>
          <a:p>
            <a:pPr indent="90000" algn="just"/>
            <a:r>
              <a:rPr lang="ru-RU" sz="700" dirty="0" smtClean="0">
                <a:latin typeface="Arial" pitchFamily="34" charset="0"/>
                <a:cs typeface="Arial" pitchFamily="34" charset="0"/>
              </a:rPr>
              <a:t>Прежде приёмное отделение испытывало нехватку мест размещения пациентов для осмотра, а в кабинетах стояли неудобные кушетки старого образца. В настоящее время количество мест для </a:t>
            </a:r>
            <a:r>
              <a:rPr lang="ru-RU" sz="700" dirty="0" err="1" smtClean="0">
                <a:latin typeface="Arial" pitchFamily="34" charset="0"/>
                <a:cs typeface="Arial" pitchFamily="34" charset="0"/>
              </a:rPr>
              <a:t>одно-временного</a:t>
            </a:r>
            <a:r>
              <a:rPr lang="ru-RU" sz="700" dirty="0" smtClean="0">
                <a:latin typeface="Arial" pitchFamily="34" charset="0"/>
                <a:cs typeface="Arial" pitchFamily="34" charset="0"/>
              </a:rPr>
              <a:t> осмотра пациентов увеличилось с 9 до 25, а вместо кушеток мы приобрели комфортные мобильные кровати с возможностью менять углы наклона головы и ног. Кстати, именно на этих кроватях-каталках служба сопровождения больницы при необходимости транспортирует пациента в диагностические кабинеты и затем в отделение. Пациент избавлен от необходимости самостоятельно ходить по больнице в поисках нужного кабинета и отделения. </a:t>
            </a:r>
          </a:p>
          <a:p>
            <a:pPr indent="90000" algn="just"/>
            <a:r>
              <a:rPr lang="ru-RU" sz="700" dirty="0" smtClean="0">
                <a:latin typeface="Arial" pitchFamily="34" charset="0"/>
                <a:cs typeface="Arial" pitchFamily="34" charset="0"/>
              </a:rPr>
              <a:t>Параллельно изменили форму работы с посетителями на этапе первого контакта. Вместо привычной регистратуры в приёмном отделении появился распределительный пост. Пациента встречает диспетчер распределительного поста и, если больной не нуждается в немедленной госпитализации, его направляют в профильный смотровой блок. При этом диспетчер предварительно </a:t>
            </a:r>
            <a:r>
              <a:rPr lang="ru-RU" sz="700" dirty="0" err="1" smtClean="0">
                <a:latin typeface="Arial" pitchFamily="34" charset="0"/>
                <a:cs typeface="Arial" pitchFamily="34" charset="0"/>
              </a:rPr>
              <a:t>опреде-ляет</a:t>
            </a:r>
            <a:r>
              <a:rPr lang="ru-RU" sz="700" dirty="0" smtClean="0">
                <a:latin typeface="Arial" pitchFamily="34" charset="0"/>
                <a:cs typeface="Arial" pitchFamily="34" charset="0"/>
              </a:rPr>
              <a:t> степень тяжести состояния больного и </a:t>
            </a:r>
            <a:r>
              <a:rPr lang="ru-RU" sz="700" smtClean="0">
                <a:latin typeface="Arial" pitchFamily="34" charset="0"/>
                <a:cs typeface="Arial" pitchFamily="34" charset="0"/>
              </a:rPr>
              <a:t>очерёдность оказания</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t>
            </a:r>
            <a:r>
              <a:rPr lang="ru-RU" sz="700" dirty="0" smtClean="0">
                <a:latin typeface="Arial" pitchFamily="34" charset="0"/>
                <a:cs typeface="Arial" pitchFamily="34" charset="0"/>
              </a:rPr>
              <a:t>помощи, вызывает нужного специалиста, предупреждает диагностические службы. </a:t>
            </a:r>
          </a:p>
          <a:p>
            <a:pPr indent="90000" algn="just"/>
            <a:r>
              <a:rPr lang="ru-RU" sz="700" dirty="0" smtClean="0">
                <a:latin typeface="Arial" pitchFamily="34" charset="0"/>
                <a:cs typeface="Arial" pitchFamily="34" charset="0"/>
              </a:rPr>
              <a:t>Здесь же, в холле есть информационная стойка дежурного администратора. В его задачи входит информирование пациентов и сопровождающих, координация работы дежурного персонала.</a:t>
            </a:r>
          </a:p>
          <a:p>
            <a:pPr indent="90000" algn="just"/>
            <a:r>
              <a:rPr lang="ru-RU" sz="700" dirty="0" smtClean="0">
                <a:latin typeface="Arial" pitchFamily="34" charset="0"/>
                <a:cs typeface="Arial" pitchFamily="34" charset="0"/>
              </a:rPr>
              <a:t>И, конечно, мы уделили внимание собственно сервисной составляющей в приёмном отделении. Выделена зона комфортного пребывания с телевизором, устройством для зарядки </a:t>
            </a:r>
            <a:r>
              <a:rPr lang="ru-RU" sz="700" dirty="0" err="1" smtClean="0">
                <a:latin typeface="Arial" pitchFamily="34" charset="0"/>
                <a:cs typeface="Arial" pitchFamily="34" charset="0"/>
              </a:rPr>
              <a:t>гаджетов</a:t>
            </a:r>
            <a:r>
              <a:rPr lang="ru-RU" sz="700" dirty="0" smtClean="0">
                <a:latin typeface="Arial" pitchFamily="34" charset="0"/>
                <a:cs typeface="Arial" pitchFamily="34" charset="0"/>
              </a:rPr>
              <a:t>, </a:t>
            </a:r>
            <a:r>
              <a:rPr lang="ru-RU" sz="700" dirty="0" err="1" smtClean="0">
                <a:latin typeface="Arial" pitchFamily="34" charset="0"/>
                <a:cs typeface="Arial" pitchFamily="34" charset="0"/>
              </a:rPr>
              <a:t>кофемашинами</a:t>
            </a:r>
            <a:r>
              <a:rPr lang="ru-RU" sz="700" dirty="0" smtClean="0">
                <a:latin typeface="Arial" pitchFamily="34" charset="0"/>
                <a:cs typeface="Arial" pitchFamily="34" charset="0"/>
              </a:rPr>
              <a:t> и </a:t>
            </a:r>
            <a:r>
              <a:rPr lang="ru-RU" sz="700" dirty="0" err="1" smtClean="0">
                <a:latin typeface="Arial" pitchFamily="34" charset="0"/>
                <a:cs typeface="Arial" pitchFamily="34" charset="0"/>
              </a:rPr>
              <a:t>снэк-аппаратами</a:t>
            </a:r>
            <a:r>
              <a:rPr lang="ru-RU" sz="700" dirty="0" smtClean="0">
                <a:latin typeface="Arial" pitchFamily="34" charset="0"/>
                <a:cs typeface="Arial" pitchFamily="34" charset="0"/>
              </a:rPr>
              <a:t>, возможностью вызова такси через терминал. </a:t>
            </a:r>
          </a:p>
          <a:p>
            <a:pPr indent="90000" algn="just"/>
            <a:r>
              <a:rPr lang="ru-RU" sz="700" dirty="0" smtClean="0">
                <a:latin typeface="Arial" pitchFamily="34" charset="0"/>
                <a:cs typeface="Arial" pitchFamily="34" charset="0"/>
              </a:rPr>
              <a:t>Кроме того, мы обновили систему навигации. Помещения приёмного отделения оформлены настенными и напольными указателям, световыми вывесками, а также информационными стендами, на которых ежедневно обновляются фотографии дежурных врачей и врачей-диспетчеров, чтобы посетители могли их узнать и при необходимости обратиться. В дополнение к этому работает система голосового информирования пациентов и сопровождающих их лиц по вопросам внутреннего распорядка и правил госпитализации</a:t>
            </a:r>
            <a:r>
              <a:rPr lang="ru-RU" sz="700" smtClean="0">
                <a:latin typeface="Arial" pitchFamily="34" charset="0"/>
                <a:cs typeface="Arial" pitchFamily="34" charset="0"/>
              </a:rPr>
              <a:t>. </a:t>
            </a: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9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algn="ctr">
              <a:spcBef>
                <a:spcPts val="300"/>
              </a:spcBef>
              <a:spcAft>
                <a:spcPts val="300"/>
              </a:spcAft>
            </a:pPr>
            <a:r>
              <a:rPr lang="ru-RU" sz="800" b="1" dirty="0" smtClean="0">
                <a:latin typeface="Arial" pitchFamily="34" charset="0"/>
                <a:cs typeface="Arial" pitchFamily="34" charset="0"/>
              </a:rPr>
              <a:t>Оперативно и милосердно </a:t>
            </a:r>
          </a:p>
          <a:p>
            <a:pPr indent="90000" algn="just"/>
            <a:r>
              <a:rPr lang="ru-RU" sz="700" i="1" dirty="0" smtClean="0">
                <a:latin typeface="Arial" pitchFamily="34" charset="0"/>
                <a:cs typeface="Arial" pitchFamily="34" charset="0"/>
              </a:rPr>
              <a:t>- Валерий Иванович, можно ли сказать, что оптимизация работы приёмного отделения стационара завершена? </a:t>
            </a:r>
          </a:p>
          <a:p>
            <a:pPr indent="90000" algn="just"/>
            <a:r>
              <a:rPr lang="ru-RU" sz="700" dirty="0" smtClean="0">
                <a:latin typeface="Arial" pitchFamily="34" charset="0"/>
                <a:cs typeface="Arial" pitchFamily="34" charset="0"/>
              </a:rPr>
              <a:t>- Основные задачи к сегодняшнему дню выполнены. Но говорить о том, что проект реализован полностью, ещё рано. </a:t>
            </a:r>
          </a:p>
          <a:p>
            <a:pPr indent="90000" algn="just"/>
            <a:r>
              <a:rPr lang="ru-RU" sz="700" dirty="0" smtClean="0">
                <a:latin typeface="Arial" pitchFamily="34" charset="0"/>
                <a:cs typeface="Arial" pitchFamily="34" charset="0"/>
              </a:rPr>
              <a:t>Как я уже сказал, в организации эффективной медицинской помощи вообще, а экстренной особенно, важна каждая мелочь, будь то время, расстояние или скорость принятия решений. Так вот, прежде всего мы связываем дальнейшее развитие работы приёмного отделения с увеличением скорости коммуникаций, то есть обмена информацией между всем задействованным в процессе диагностики и </a:t>
            </a:r>
            <a:r>
              <a:rPr lang="ru-RU" sz="700" smtClean="0">
                <a:latin typeface="Arial" pitchFamily="34" charset="0"/>
                <a:cs typeface="Arial" pitchFamily="34" charset="0"/>
              </a:rPr>
              <a:t>лечения медперсо-налом </a:t>
            </a:r>
            <a:r>
              <a:rPr lang="ru-RU" sz="700" dirty="0" smtClean="0">
                <a:latin typeface="Arial" pitchFamily="34" charset="0"/>
                <a:cs typeface="Arial" pitchFamily="34" charset="0"/>
              </a:rPr>
              <a:t>за счёт использования мобильных устройств и развития системы оповещений. К слову, дежурные врачи для оперативной связи пользуются служебными мобильными телефонами и пейджерами. В планах униформа для сотрудников отделения. </a:t>
            </a:r>
          </a:p>
          <a:p>
            <a:pPr indent="90000" algn="just"/>
            <a:r>
              <a:rPr lang="ru-RU" sz="700" dirty="0" smtClean="0">
                <a:latin typeface="Arial" pitchFamily="34" charset="0"/>
                <a:cs typeface="Arial" pitchFamily="34" charset="0"/>
              </a:rPr>
              <a:t>Кроме того, на территории приёмного отделения размещены камеры видеонаблюдения, что сделано как в целях безопасности, так и для своевременного принятия управленческих и организационных решений при увеличении потока пациентов.</a:t>
            </a:r>
          </a:p>
          <a:p>
            <a:pPr indent="90000" algn="just"/>
            <a:r>
              <a:rPr lang="ru-RU" sz="700" i="1" dirty="0" smtClean="0">
                <a:latin typeface="Arial" pitchFamily="34" charset="0"/>
                <a:cs typeface="Arial" pitchFamily="34" charset="0"/>
              </a:rPr>
              <a:t>- А что касается в целом проекта по </a:t>
            </a:r>
            <a:r>
              <a:rPr lang="ru-RU" sz="700" i="1" smtClean="0">
                <a:latin typeface="Arial" pitchFamily="34" charset="0"/>
                <a:cs typeface="Arial" pitchFamily="34" charset="0"/>
              </a:rPr>
              <a:t>пациенто-ориентированности</a:t>
            </a:r>
            <a:r>
              <a:rPr lang="ru-RU" sz="700" i="1" dirty="0" smtClean="0">
                <a:latin typeface="Arial" pitchFamily="34" charset="0"/>
                <a:cs typeface="Arial" pitchFamily="34" charset="0"/>
              </a:rPr>
              <a:t>? Ведь лечебное учреждение способно придумать и воплотить бесконечное количество идей того, как повысить удовлетворённость пациентов пребыванием в клинике и оказанной медицинской помощью. </a:t>
            </a:r>
          </a:p>
          <a:p>
            <a:pPr indent="90000" algn="just"/>
            <a:r>
              <a:rPr lang="ru-RU" sz="700" dirty="0" smtClean="0">
                <a:latin typeface="Arial" pitchFamily="34" charset="0"/>
                <a:cs typeface="Arial" pitchFamily="34" charset="0"/>
              </a:rPr>
              <a:t>- Вы правы: чем больше мы делаем в этом плане, тем больше новых идей рождается. Думаю, опыт ГКБ </a:t>
            </a:r>
            <a:r>
              <a:rPr lang="en-US" sz="700" dirty="0" smtClean="0">
                <a:latin typeface="Arial" pitchFamily="34" charset="0"/>
                <a:cs typeface="Arial" pitchFamily="34" charset="0"/>
              </a:rPr>
              <a:t>№15</a:t>
            </a:r>
            <a:r>
              <a:rPr lang="ru-RU" sz="700" dirty="0" smtClean="0">
                <a:latin typeface="Arial" pitchFamily="34" charset="0"/>
                <a:cs typeface="Arial" pitchFamily="34" charset="0"/>
              </a:rPr>
              <a:t> может быть полезен другим больницам, мы готовы им поделиться, и в свою очередь будем рады узнать об опыте наших коллег. </a:t>
            </a:r>
          </a:p>
          <a:p>
            <a:pPr indent="90000" algn="just"/>
            <a:r>
              <a:rPr lang="ru-RU" sz="700" dirty="0" smtClean="0">
                <a:latin typeface="Arial" pitchFamily="34" charset="0"/>
                <a:cs typeface="Arial" pitchFamily="34" charset="0"/>
              </a:rPr>
              <a:t>Итак, помимо создания комфортной среды в приёмном отделении, о чём уже сказано выше, мы предоставляем целый ряд бесплатных сервисных услуг пациентам клиники. В частности, больным, которые госпитализированы по экстренным показаниям, при необходимости предоставляются одноразовые средства личной гигиены и бытовые принадлежности. Создана служба сопровождения стационарных больных на процедуры, обследования или консультации в других отделениях, что помогло разгрузить медицинский персонал.</a:t>
            </a:r>
          </a:p>
          <a:p>
            <a:pPr indent="90000" algn="just"/>
            <a:r>
              <a:rPr lang="ru-RU" sz="700" dirty="0" smtClean="0">
                <a:latin typeface="Arial" pitchFamily="34" charset="0"/>
                <a:cs typeface="Arial" pitchFamily="34" charset="0"/>
              </a:rPr>
              <a:t>Больница приобрела компьютеры-планшеты, чтобы дать возможность </a:t>
            </a:r>
            <a:r>
              <a:rPr lang="ru-RU" sz="700" smtClean="0">
                <a:latin typeface="Arial" pitchFamily="34" charset="0"/>
                <a:cs typeface="Arial" pitchFamily="34" charset="0"/>
              </a:rPr>
              <a:t>пациентам общаться</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500" smtClean="0">
                <a:latin typeface="Arial" pitchFamily="34" charset="0"/>
                <a:cs typeface="Arial" pitchFamily="34" charset="0"/>
              </a:rPr>
              <a:t/>
            </a:r>
            <a:br>
              <a:rPr lang="ru-RU" sz="5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r>
            <a:br>
              <a:rPr lang="ru-RU" sz="700" smtClean="0">
                <a:latin typeface="Arial" pitchFamily="34" charset="0"/>
                <a:cs typeface="Arial" pitchFamily="34" charset="0"/>
              </a:rPr>
            </a:br>
            <a:r>
              <a:rPr lang="ru-RU" sz="700" smtClean="0">
                <a:latin typeface="Arial" pitchFamily="34" charset="0"/>
                <a:cs typeface="Arial" pitchFamily="34" charset="0"/>
              </a:rPr>
              <a:t> </a:t>
            </a:r>
            <a:r>
              <a:rPr lang="ru-RU" sz="700" dirty="0" smtClean="0">
                <a:latin typeface="Arial" pitchFamily="34" charset="0"/>
                <a:cs typeface="Arial" pitchFamily="34" charset="0"/>
              </a:rPr>
              <a:t>с родными по «</a:t>
            </a:r>
            <a:r>
              <a:rPr lang="ru-RU" sz="700" dirty="0" err="1" smtClean="0">
                <a:latin typeface="Arial" pitchFamily="34" charset="0"/>
                <a:cs typeface="Arial" pitchFamily="34" charset="0"/>
              </a:rPr>
              <a:t>скайпу</a:t>
            </a:r>
            <a:r>
              <a:rPr lang="ru-RU" sz="700" dirty="0" smtClean="0">
                <a:latin typeface="Arial" pitchFamily="34" charset="0"/>
                <a:cs typeface="Arial" pitchFamily="34" charset="0"/>
              </a:rPr>
              <a:t>». Прежде всего, это важно для тех, кто находится в отделении реанимации. Кстати, я считаю абсолютно правильной идею свободного посещения родственниками больных в реанимации, и мы создали для этого все условия. </a:t>
            </a:r>
          </a:p>
          <a:p>
            <a:pPr indent="90000" algn="just"/>
            <a:r>
              <a:rPr lang="ru-RU" sz="700" dirty="0" smtClean="0">
                <a:latin typeface="Arial" pitchFamily="34" charset="0"/>
                <a:cs typeface="Arial" pitchFamily="34" charset="0"/>
              </a:rPr>
              <a:t>Вообще, что касается времени посещения родственниками больных, оно продлено до 20 часов. Для удобства посетителей в «залах свиданий» появились детские уголки, где малыши могут провести время за игрой или рисованием, пока взрослые разговаривают на серьёзные темы. </a:t>
            </a:r>
          </a:p>
          <a:p>
            <a:pPr indent="90000" algn="just"/>
            <a:r>
              <a:rPr lang="ru-RU" sz="700" dirty="0" smtClean="0">
                <a:latin typeface="Arial" pitchFamily="34" charset="0"/>
                <a:cs typeface="Arial" pitchFamily="34" charset="0"/>
              </a:rPr>
              <a:t>Наверное, многих это удивит, но в ГКБ </a:t>
            </a:r>
            <a:r>
              <a:rPr lang="en-US" sz="700" dirty="0" smtClean="0">
                <a:latin typeface="Arial" pitchFamily="34" charset="0"/>
                <a:cs typeface="Arial" pitchFamily="34" charset="0"/>
              </a:rPr>
              <a:t>№15</a:t>
            </a:r>
            <a:r>
              <a:rPr lang="ru-RU" sz="700" dirty="0" smtClean="0">
                <a:latin typeface="Arial" pitchFamily="34" charset="0"/>
                <a:cs typeface="Arial" pitchFamily="34" charset="0"/>
              </a:rPr>
              <a:t> оборудован кинозал, где каждую среду по вечерам проходят киносеансы для пациентов. В отделениях формируются мини-библиотеки, для чего периодически в больнице проходит акция «</a:t>
            </a:r>
            <a:r>
              <a:rPr lang="ru-RU" sz="700" dirty="0" err="1" smtClean="0">
                <a:latin typeface="Arial" pitchFamily="34" charset="0"/>
                <a:cs typeface="Arial" pitchFamily="34" charset="0"/>
              </a:rPr>
              <a:t>Буккроссинг</a:t>
            </a:r>
            <a:r>
              <a:rPr lang="ru-RU" sz="700" dirty="0" smtClean="0">
                <a:latin typeface="Arial" pitchFamily="34" charset="0"/>
                <a:cs typeface="Arial" pitchFamily="34" charset="0"/>
              </a:rPr>
              <a:t>», в которой активно участвуют сотрудники и посетители. </a:t>
            </a:r>
          </a:p>
          <a:p>
            <a:pPr indent="90000" algn="just"/>
            <a:r>
              <a:rPr lang="ru-RU" sz="700" dirty="0" smtClean="0">
                <a:latin typeface="Arial" pitchFamily="34" charset="0"/>
                <a:cs typeface="Arial" pitchFamily="34" charset="0"/>
              </a:rPr>
              <a:t>Мы заинтересованы в том, чтобы, выписываясь из стационара после лечения, пациент оставался нашим другом, был в курсе наших новостей и рекомендовал ГКБ №15 имени О.М. Филатова своим друзьям и родственникам, когда тем потребуется медицинская помощь. Лучше всего использовать для этого социальные сети, где мы активно ведём свои страницы. Кроме информирования подписчиков, </a:t>
            </a:r>
            <a:r>
              <a:rPr lang="ru-RU" sz="700" dirty="0" err="1" smtClean="0">
                <a:latin typeface="Arial" pitchFamily="34" charset="0"/>
                <a:cs typeface="Arial" pitchFamily="34" charset="0"/>
              </a:rPr>
              <a:t>соцсети</a:t>
            </a:r>
            <a:r>
              <a:rPr lang="ru-RU" sz="700" dirty="0" smtClean="0">
                <a:latin typeface="Arial" pitchFamily="34" charset="0"/>
                <a:cs typeface="Arial" pitchFamily="34" charset="0"/>
              </a:rPr>
              <a:t> предоставляют возможность получать обратную связь - отзывы пациентов о больнице, их пожелания и предложения, что для нас чрезвычайно важно</a:t>
            </a:r>
            <a:r>
              <a:rPr lang="ru-RU" sz="700" smtClean="0">
                <a:latin typeface="Arial" pitchFamily="34" charset="0"/>
                <a:cs typeface="Arial" pitchFamily="34" charset="0"/>
              </a:rPr>
              <a:t>. </a:t>
            </a: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smtClean="0">
              <a:latin typeface="Arial" pitchFamily="34" charset="0"/>
              <a:cs typeface="Arial" pitchFamily="34" charset="0"/>
            </a:endParaRPr>
          </a:p>
          <a:p>
            <a:pPr indent="90000" algn="just"/>
            <a:endParaRPr lang="ru-RU" sz="700" dirty="0" smtClean="0">
              <a:latin typeface="Arial" pitchFamily="34" charset="0"/>
              <a:cs typeface="Arial" pitchFamily="34" charset="0"/>
            </a:endParaRPr>
          </a:p>
          <a:p>
            <a:pPr indent="90000" algn="just"/>
            <a:r>
              <a:rPr lang="ru-RU" sz="700" dirty="0" smtClean="0">
                <a:latin typeface="Arial" pitchFamily="34" charset="0"/>
                <a:cs typeface="Arial" pitchFamily="34" charset="0"/>
              </a:rPr>
              <a:t>Также в качестве «барометра» удовлетворённости пациентов ГКБ </a:t>
            </a:r>
            <a:r>
              <a:rPr lang="en-US" sz="700" dirty="0" smtClean="0">
                <a:latin typeface="Arial" pitchFamily="34" charset="0"/>
                <a:cs typeface="Arial" pitchFamily="34" charset="0"/>
              </a:rPr>
              <a:t>№15</a:t>
            </a:r>
            <a:r>
              <a:rPr lang="ru-RU" sz="700" dirty="0" smtClean="0">
                <a:latin typeface="Arial" pitchFamily="34" charset="0"/>
                <a:cs typeface="Arial" pitchFamily="34" charset="0"/>
              </a:rPr>
              <a:t> используется специально разработанная анкета, которую предлагают заполнить перед выпиской из стационара. В анкете вопросы, касающиеся всех аспектов оказания медицинской помощи: организация процесса лечения, питание, бытовые условия, отношение персонала к пациентам. Заполнить </a:t>
            </a:r>
            <a:r>
              <a:rPr lang="ru-RU" sz="700" dirty="0" err="1" smtClean="0">
                <a:latin typeface="Arial" pitchFamily="34" charset="0"/>
                <a:cs typeface="Arial" pitchFamily="34" charset="0"/>
              </a:rPr>
              <a:t>опросник</a:t>
            </a:r>
            <a:r>
              <a:rPr lang="ru-RU" sz="700" dirty="0" smtClean="0">
                <a:latin typeface="Arial" pitchFamily="34" charset="0"/>
                <a:cs typeface="Arial" pitchFamily="34" charset="0"/>
              </a:rPr>
              <a:t> можно как в бумажном виде, так и в электронном, через </a:t>
            </a:r>
            <a:r>
              <a:rPr lang="ru-RU" sz="700" dirty="0" err="1" smtClean="0">
                <a:latin typeface="Arial" pitchFamily="34" charset="0"/>
                <a:cs typeface="Arial" pitchFamily="34" charset="0"/>
              </a:rPr>
              <a:t>инфоматы</a:t>
            </a:r>
            <a:r>
              <a:rPr lang="ru-RU" sz="700" dirty="0" smtClean="0">
                <a:latin typeface="Arial" pitchFamily="34" charset="0"/>
                <a:cs typeface="Arial" pitchFamily="34" charset="0"/>
              </a:rPr>
              <a:t> в холлах.</a:t>
            </a:r>
          </a:p>
          <a:p>
            <a:pPr indent="90000" algn="just"/>
            <a:r>
              <a:rPr lang="ru-RU" sz="700" dirty="0" smtClean="0">
                <a:latin typeface="Arial" pitchFamily="34" charset="0"/>
                <a:cs typeface="Arial" pitchFamily="34" charset="0"/>
              </a:rPr>
              <a:t>Наконец, мы стремимся использовать время, проведённое пациентом в стационаре, для повышения уровня его медицинской грамотности. В больнице работают школы здоровья по разным тематикам: для будущих мам, для людей с </a:t>
            </a:r>
            <a:r>
              <a:rPr lang="ru-RU" sz="700" dirty="0" err="1" smtClean="0">
                <a:latin typeface="Arial" pitchFamily="34" charset="0"/>
                <a:cs typeface="Arial" pitchFamily="34" charset="0"/>
              </a:rPr>
              <a:t>сердечно-сосудистыми</a:t>
            </a:r>
            <a:r>
              <a:rPr lang="ru-RU" sz="700" dirty="0" smtClean="0">
                <a:latin typeface="Arial" pitchFamily="34" charset="0"/>
                <a:cs typeface="Arial" pitchFamily="34" charset="0"/>
              </a:rPr>
              <a:t> заболеваниями, для тех, кто хочет сохранить хорошее зрение и т.д. </a:t>
            </a:r>
          </a:p>
          <a:p>
            <a:pPr indent="90000" algn="just"/>
            <a:r>
              <a:rPr lang="ru-RU" sz="700" dirty="0" smtClean="0">
                <a:latin typeface="Arial" pitchFamily="34" charset="0"/>
                <a:cs typeface="Arial" pitchFamily="34" charset="0"/>
              </a:rPr>
              <a:t>- </a:t>
            </a:r>
            <a:r>
              <a:rPr lang="ru-RU" sz="700" i="1" dirty="0" smtClean="0">
                <a:latin typeface="Arial" pitchFamily="34" charset="0"/>
                <a:cs typeface="Arial" pitchFamily="34" charset="0"/>
              </a:rPr>
              <a:t>Каковы результаты всех этих усилий, довольны ли пациенты? Удалось ли снизить количество жалоб, конфликтов? </a:t>
            </a:r>
          </a:p>
          <a:p>
            <a:pPr indent="90000" algn="just">
              <a:buFontTx/>
              <a:buChar char="-"/>
            </a:pPr>
            <a:r>
              <a:rPr lang="ru-RU" sz="700" smtClean="0">
                <a:latin typeface="Arial" pitchFamily="34" charset="0"/>
                <a:cs typeface="Arial" pitchFamily="34" charset="0"/>
              </a:rPr>
              <a:t>О </a:t>
            </a:r>
            <a:r>
              <a:rPr lang="ru-RU" sz="700" dirty="0" smtClean="0">
                <a:latin typeface="Arial" pitchFamily="34" charset="0"/>
                <a:cs typeface="Arial" pitchFamily="34" charset="0"/>
              </a:rPr>
              <a:t>результатах можно судить по анкетам: свыше 85 % пациентов ставят больнице оценку «отлично». Количество жалоб, поступающих ко мне на рассмотрение, заметно сократилось</a:t>
            </a:r>
            <a:r>
              <a:rPr lang="ru-RU" sz="700" smtClean="0">
                <a:latin typeface="Arial" pitchFamily="34" charset="0"/>
                <a:cs typeface="Arial" pitchFamily="34" charset="0"/>
              </a:rPr>
              <a:t>. </a:t>
            </a: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smtClean="0">
              <a:latin typeface="Arial" pitchFamily="34" charset="0"/>
              <a:cs typeface="Arial" pitchFamily="34" charset="0"/>
            </a:endParaRPr>
          </a:p>
          <a:p>
            <a:pPr indent="90000" algn="just">
              <a:buFontTx/>
              <a:buChar char="-"/>
            </a:pPr>
            <a:endParaRPr lang="ru-RU" sz="700" dirty="0" smtClean="0">
              <a:latin typeface="Arial" pitchFamily="34" charset="0"/>
              <a:cs typeface="Arial" pitchFamily="34" charset="0"/>
            </a:endParaRPr>
          </a:p>
          <a:p>
            <a:pPr indent="90000" algn="just"/>
            <a:r>
              <a:rPr lang="ru-RU" sz="700" dirty="0" smtClean="0">
                <a:latin typeface="Arial" pitchFamily="34" charset="0"/>
                <a:cs typeface="Arial" pitchFamily="34" charset="0"/>
              </a:rPr>
              <a:t>Ну а самую, пожалуй, ёмкую характеристику работе Городской клинической больницы имени О.М. Филатова </a:t>
            </a:r>
            <a:r>
              <a:rPr lang="ru-RU" sz="700" smtClean="0">
                <a:latin typeface="Arial" pitchFamily="34" charset="0"/>
                <a:cs typeface="Arial" pitchFamily="34" charset="0"/>
              </a:rPr>
              <a:t>по пациенто-ориентированности </a:t>
            </a:r>
            <a:r>
              <a:rPr lang="ru-RU" sz="700" dirty="0" smtClean="0">
                <a:latin typeface="Arial" pitchFamily="34" charset="0"/>
                <a:cs typeface="Arial" pitchFamily="34" charset="0"/>
              </a:rPr>
              <a:t>дал один из участников анкетирования: «Ваши сотрудники работают оперативно и милосердно». </a:t>
            </a:r>
          </a:p>
          <a:p>
            <a:pPr indent="90000" algn="just"/>
            <a:r>
              <a:rPr lang="ru-RU" sz="700" dirty="0" smtClean="0">
                <a:latin typeface="Arial" pitchFamily="34" charset="0"/>
                <a:cs typeface="Arial" pitchFamily="34" charset="0"/>
              </a:rPr>
              <a:t>Когда читаешь такие отзывы, понимаешь, что ты на правильном пути.</a:t>
            </a:r>
            <a:endParaRPr lang="ru-RU" sz="700" i="1" dirty="0" smtClean="0">
              <a:latin typeface="Arial" pitchFamily="34" charset="0"/>
              <a:cs typeface="Arial" pitchFamily="34" charset="0"/>
            </a:endParaRPr>
          </a:p>
        </p:txBody>
      </p:sp>
      <p:sp>
        <p:nvSpPr>
          <p:cNvPr id="3" name="Прямоугольник 2"/>
          <p:cNvSpPr/>
          <p:nvPr/>
        </p:nvSpPr>
        <p:spPr>
          <a:xfrm>
            <a:off x="0" y="0"/>
            <a:ext cx="6400800" cy="646331"/>
          </a:xfrm>
          <a:prstGeom prst="rect">
            <a:avLst/>
          </a:prstGeom>
          <a:effectLst/>
        </p:spPr>
        <p:style>
          <a:lnRef idx="1">
            <a:schemeClr val="accent6"/>
          </a:lnRef>
          <a:fillRef idx="3">
            <a:schemeClr val="accent6"/>
          </a:fillRef>
          <a:effectRef idx="2">
            <a:schemeClr val="accent6"/>
          </a:effectRef>
          <a:fontRef idx="minor">
            <a:schemeClr val="lt1"/>
          </a:fontRef>
        </p:style>
        <p:txBody>
          <a:bodyPr wrap="square">
            <a:spAutoFit/>
          </a:bodyPr>
          <a:lstStyle/>
          <a:p>
            <a:pPr indent="90000" algn="ctr"/>
            <a:r>
              <a:rPr lang="ru-RU" sz="1800" b="1" dirty="0" smtClean="0">
                <a:latin typeface="Arial" pitchFamily="34" charset="0"/>
                <a:cs typeface="Arial" pitchFamily="34" charset="0"/>
              </a:rPr>
              <a:t>Приёмное отделение </a:t>
            </a:r>
            <a:r>
              <a:rPr lang="ru-RU" sz="1800" b="1" dirty="0" err="1" smtClean="0">
                <a:latin typeface="Arial" pitchFamily="34" charset="0"/>
                <a:cs typeface="Arial" pitchFamily="34" charset="0"/>
              </a:rPr>
              <a:t>скоропомощного</a:t>
            </a:r>
            <a:r>
              <a:rPr lang="ru-RU" sz="1800" b="1" dirty="0" smtClean="0">
                <a:latin typeface="Arial" pitchFamily="34" charset="0"/>
                <a:cs typeface="Arial" pitchFamily="34" charset="0"/>
              </a:rPr>
              <a:t> стационара: что можно и нужно изменить?</a:t>
            </a:r>
          </a:p>
        </p:txBody>
      </p:sp>
      <p:pic>
        <p:nvPicPr>
          <p:cNvPr id="1026" name="Picture 2" descr="C:\Users\15\Desktop\Игорь\_ГАЗЕТА\№19 Июль-2019, День семьи\AOM_01121.JPG"/>
          <p:cNvPicPr>
            <a:picLocks noChangeAspect="1" noChangeArrowheads="1"/>
          </p:cNvPicPr>
          <p:nvPr/>
        </p:nvPicPr>
        <p:blipFill>
          <a:blip r:embed="rId2" cstate="print"/>
          <a:srcRect t="2212"/>
          <a:stretch>
            <a:fillRect/>
          </a:stretch>
        </p:blipFill>
        <p:spPr bwMode="auto">
          <a:xfrm>
            <a:off x="1678200" y="708660"/>
            <a:ext cx="3099540" cy="2020848"/>
          </a:xfrm>
          <a:prstGeom prst="rect">
            <a:avLst/>
          </a:prstGeom>
          <a:noFill/>
          <a:ln>
            <a:noFill/>
          </a:ln>
        </p:spPr>
      </p:pic>
      <p:sp>
        <p:nvSpPr>
          <p:cNvPr id="5" name="TextBox 4"/>
          <p:cNvSpPr txBox="1"/>
          <p:nvPr/>
        </p:nvSpPr>
        <p:spPr>
          <a:xfrm>
            <a:off x="1678140" y="2727960"/>
            <a:ext cx="3096000" cy="369332"/>
          </a:xfrm>
          <a:prstGeom prst="rect">
            <a:avLst/>
          </a:prstGeom>
          <a:noFill/>
          <a:ln>
            <a:solidFill>
              <a:schemeClr val="tx1"/>
            </a:solidFill>
          </a:ln>
        </p:spPr>
        <p:txBody>
          <a:bodyPr wrap="none" rtlCol="0">
            <a:spAutoFit/>
          </a:bodyPr>
          <a:lstStyle/>
          <a:p>
            <a:pPr algn="ctr"/>
            <a:r>
              <a:rPr lang="ru-RU" sz="1000" b="1" dirty="0" smtClean="0">
                <a:latin typeface="Arial" pitchFamily="34" charset="0"/>
                <a:cs typeface="Arial" pitchFamily="34" charset="0"/>
              </a:rPr>
              <a:t>ВАЛЕРИЙ ИВАНОВИЧ ВЕЧОРКО</a:t>
            </a:r>
          </a:p>
          <a:p>
            <a:pPr algn="ctr"/>
            <a:r>
              <a:rPr lang="ru-RU" sz="800" b="1" dirty="0" smtClean="0">
                <a:latin typeface="Arial" pitchFamily="34" charset="0"/>
                <a:cs typeface="Arial" pitchFamily="34" charset="0"/>
              </a:rPr>
              <a:t>Главный врач ГКБ №15 им. О.М. Филатова</a:t>
            </a:r>
          </a:p>
        </p:txBody>
      </p:sp>
      <p:pic>
        <p:nvPicPr>
          <p:cNvPr id="1028" name="Picture 4" descr="C:\Users\15\Downloads\IMG_2480.jpg"/>
          <p:cNvPicPr>
            <a:picLocks noChangeAspect="1" noChangeArrowheads="1"/>
          </p:cNvPicPr>
          <p:nvPr/>
        </p:nvPicPr>
        <p:blipFill>
          <a:blip r:embed="rId3" cstate="print"/>
          <a:srcRect/>
          <a:stretch>
            <a:fillRect/>
          </a:stretch>
        </p:blipFill>
        <p:spPr bwMode="auto">
          <a:xfrm>
            <a:off x="11179280" y="6913880"/>
            <a:ext cx="1602000" cy="1201500"/>
          </a:xfrm>
          <a:prstGeom prst="rect">
            <a:avLst/>
          </a:prstGeom>
          <a:noFill/>
        </p:spPr>
      </p:pic>
      <p:pic>
        <p:nvPicPr>
          <p:cNvPr id="1029" name="Picture 5" descr="C:\Users\15\Downloads\IMG_2291 (2).jpg"/>
          <p:cNvPicPr>
            <a:picLocks noChangeAspect="1" noChangeArrowheads="1"/>
          </p:cNvPicPr>
          <p:nvPr/>
        </p:nvPicPr>
        <p:blipFill>
          <a:blip r:embed="rId4" cstate="print"/>
          <a:srcRect t="23806" b="19944"/>
          <a:stretch>
            <a:fillRect/>
          </a:stretch>
        </p:blipFill>
        <p:spPr bwMode="auto">
          <a:xfrm>
            <a:off x="11169120" y="1799285"/>
            <a:ext cx="1602000" cy="1201500"/>
          </a:xfrm>
          <a:prstGeom prst="rect">
            <a:avLst/>
          </a:prstGeom>
          <a:noFill/>
        </p:spPr>
      </p:pic>
      <p:pic>
        <p:nvPicPr>
          <p:cNvPr id="1030" name="Picture 6" descr="C:\Users\15\Downloads\IMG_2474.jpg"/>
          <p:cNvPicPr>
            <a:picLocks noChangeAspect="1" noChangeArrowheads="1"/>
          </p:cNvPicPr>
          <p:nvPr/>
        </p:nvPicPr>
        <p:blipFill>
          <a:blip r:embed="rId5" cstate="print"/>
          <a:srcRect/>
          <a:stretch>
            <a:fillRect/>
          </a:stretch>
        </p:blipFill>
        <p:spPr bwMode="auto">
          <a:xfrm>
            <a:off x="7978880" y="0"/>
            <a:ext cx="1602000" cy="1201500"/>
          </a:xfrm>
          <a:prstGeom prst="rect">
            <a:avLst/>
          </a:prstGeom>
          <a:noFill/>
        </p:spPr>
      </p:pic>
      <p:pic>
        <p:nvPicPr>
          <p:cNvPr id="1031" name="Picture 7" descr="C:\Users\15\Downloads\IMG_2476.jpg"/>
          <p:cNvPicPr>
            <a:picLocks noChangeAspect="1" noChangeArrowheads="1"/>
          </p:cNvPicPr>
          <p:nvPr/>
        </p:nvPicPr>
        <p:blipFill>
          <a:blip r:embed="rId6" cstate="print"/>
          <a:srcRect/>
          <a:stretch>
            <a:fillRect/>
          </a:stretch>
        </p:blipFill>
        <p:spPr bwMode="auto">
          <a:xfrm>
            <a:off x="6400800" y="2333545"/>
            <a:ext cx="1602000" cy="1201500"/>
          </a:xfrm>
          <a:prstGeom prst="rect">
            <a:avLst/>
          </a:prstGeom>
          <a:noFill/>
        </p:spPr>
      </p:pic>
      <p:pic>
        <p:nvPicPr>
          <p:cNvPr id="1032" name="Picture 8" descr="C:\Users\15\Downloads\IMG_3589.jpg"/>
          <p:cNvPicPr>
            <a:picLocks noChangeAspect="1" noChangeArrowheads="1"/>
          </p:cNvPicPr>
          <p:nvPr/>
        </p:nvPicPr>
        <p:blipFill>
          <a:blip r:embed="rId7" cstate="print"/>
          <a:srcRect l="3737" r="34290"/>
          <a:stretch>
            <a:fillRect/>
          </a:stretch>
        </p:blipFill>
        <p:spPr bwMode="auto">
          <a:xfrm>
            <a:off x="7979620" y="5100385"/>
            <a:ext cx="3204000" cy="1202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ГКБ №15 им О.М. Филатова">
      <a:dk1>
        <a:sysClr val="windowText" lastClr="000000"/>
      </a:dk1>
      <a:lt1>
        <a:sysClr val="window" lastClr="FFFFFF"/>
      </a:lt1>
      <a:dk2>
        <a:srgbClr val="1F497D"/>
      </a:dk2>
      <a:lt2>
        <a:srgbClr val="EEECE1"/>
      </a:lt2>
      <a:accent1>
        <a:srgbClr val="FF6633"/>
      </a:accent1>
      <a:accent2>
        <a:srgbClr val="009A9A"/>
      </a:accent2>
      <a:accent3>
        <a:srgbClr val="333333"/>
      </a:accent3>
      <a:accent4>
        <a:srgbClr val="680059"/>
      </a:accent4>
      <a:accent5>
        <a:srgbClr val="E24A79"/>
      </a:accent5>
      <a:accent6>
        <a:srgbClr val="374A8F"/>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5066</TotalTime>
  <Words>982</Words>
  <Application>Microsoft Office PowerPoint</Application>
  <PresentationFormat>A3 (297x420 мм)</PresentationFormat>
  <Paragraphs>267</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Выпуск 9</dc:title>
  <dc:creator>Демидов Игорь Михайлович</dc:creator>
  <cp:lastModifiedBy>Платные3</cp:lastModifiedBy>
  <cp:revision>509</cp:revision>
  <dcterms:created xsi:type="dcterms:W3CDTF">2017-10-31T07:45:32Z</dcterms:created>
  <dcterms:modified xsi:type="dcterms:W3CDTF">2019-07-23T11:14:41Z</dcterms:modified>
</cp:coreProperties>
</file>